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charts/chart3.xml" ContentType="application/vnd.openxmlformats-officedocument.drawingml.chart+xml"/>
  <Override PartName="/ppt/notesSlides/notesSlide17.xml" ContentType="application/vnd.openxmlformats-officedocument.presentationml.notesSlide+xml"/>
  <Override PartName="/ppt/charts/chart4.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4"/>
  </p:notesMasterIdLst>
  <p:sldIdLst>
    <p:sldId id="256" r:id="rId2"/>
    <p:sldId id="257" r:id="rId3"/>
    <p:sldId id="258" r:id="rId4"/>
    <p:sldId id="266" r:id="rId5"/>
    <p:sldId id="267" r:id="rId6"/>
    <p:sldId id="268" r:id="rId7"/>
    <p:sldId id="289" r:id="rId8"/>
    <p:sldId id="304" r:id="rId9"/>
    <p:sldId id="281" r:id="rId10"/>
    <p:sldId id="259" r:id="rId11"/>
    <p:sldId id="270" r:id="rId12"/>
    <p:sldId id="271" r:id="rId13"/>
    <p:sldId id="272" r:id="rId14"/>
    <p:sldId id="284" r:id="rId15"/>
    <p:sldId id="273" r:id="rId16"/>
    <p:sldId id="286" r:id="rId17"/>
    <p:sldId id="288" r:id="rId18"/>
    <p:sldId id="260" r:id="rId19"/>
    <p:sldId id="290" r:id="rId20"/>
    <p:sldId id="292" r:id="rId21"/>
    <p:sldId id="275" r:id="rId22"/>
    <p:sldId id="276" r:id="rId23"/>
    <p:sldId id="277" r:id="rId24"/>
    <p:sldId id="294" r:id="rId25"/>
    <p:sldId id="295" r:id="rId26"/>
    <p:sldId id="296" r:id="rId27"/>
    <p:sldId id="293" r:id="rId28"/>
    <p:sldId id="261" r:id="rId29"/>
    <p:sldId id="278" r:id="rId30"/>
    <p:sldId id="279" r:id="rId31"/>
    <p:sldId id="287" r:id="rId32"/>
    <p:sldId id="264" r:id="rId33"/>
    <p:sldId id="265" r:id="rId34"/>
    <p:sldId id="303" r:id="rId35"/>
    <p:sldId id="306" r:id="rId36"/>
    <p:sldId id="297" r:id="rId37"/>
    <p:sldId id="301" r:id="rId38"/>
    <p:sldId id="302" r:id="rId39"/>
    <p:sldId id="298" r:id="rId40"/>
    <p:sldId id="299" r:id="rId41"/>
    <p:sldId id="300" r:id="rId42"/>
    <p:sldId id="30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06" autoAdjust="0"/>
  </p:normalViewPr>
  <p:slideViewPr>
    <p:cSldViewPr>
      <p:cViewPr varScale="1">
        <p:scale>
          <a:sx n="65" d="100"/>
          <a:sy n="65" d="100"/>
        </p:scale>
        <p:origin x="-145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1" Type="http://schemas.openxmlformats.org/officeDocument/2006/relationships/oleObject" Target="file:///D:\Cao_Hoc_2013_2015\17_Luan_Van\Source_Code\8%20-%20Results\Accuracy.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Cao_Hoc_2013_2015\17_Luan_Van\Source_Code\8%20-%20Results\Accurac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Cao_Hoc_2013_2015\17_Luan_Van\Source_Code\8%20-%20Results\Accurac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Cao_Hoc_2013_2015\17_Luan_Van\Source_Code\8%20-%20Results\Accurac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Average!$A$31</c:f>
              <c:strCache>
                <c:ptCount val="1"/>
                <c:pt idx="0">
                  <c:v>Target</c:v>
                </c:pt>
              </c:strCache>
            </c:strRef>
          </c:tx>
          <c:spPr>
            <a:solidFill>
              <a:schemeClr val="tx1"/>
            </a:solidFill>
            <a:ln w="25400" cap="flat" cmpd="sng" algn="ctr">
              <a:noFill/>
              <a:prstDash val="solid"/>
            </a:ln>
            <a:effectLst/>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Average!$B$31:$G$31</c:f>
              <c:numCache>
                <c:formatCode>0.00</c:formatCode>
                <c:ptCount val="6"/>
                <c:pt idx="0">
                  <c:v>50.384999999999998</c:v>
                </c:pt>
                <c:pt idx="1">
                  <c:v>50.769999999999996</c:v>
                </c:pt>
                <c:pt idx="2">
                  <c:v>57.237499999999997</c:v>
                </c:pt>
                <c:pt idx="3">
                  <c:v>50.0075</c:v>
                </c:pt>
                <c:pt idx="4">
                  <c:v>57.240000000000009</c:v>
                </c:pt>
                <c:pt idx="5">
                  <c:v>51.642499999999998</c:v>
                </c:pt>
              </c:numCache>
            </c:numRef>
          </c:val>
        </c:ser>
        <c:ser>
          <c:idx val="1"/>
          <c:order val="1"/>
          <c:tx>
            <c:strRef>
              <c:f>Average!$A$32</c:f>
              <c:strCache>
                <c:ptCount val="1"/>
                <c:pt idx="0">
                  <c:v>Combine+Latent</c:v>
                </c:pt>
              </c:strCache>
            </c:strRef>
          </c:tx>
          <c:spPr>
            <a:solidFill>
              <a:schemeClr val="accent2"/>
            </a:solidFill>
            <a:ln w="25400" cap="flat" cmpd="sng" algn="ctr">
              <a:noFill/>
              <a:prstDash val="solid"/>
            </a:ln>
            <a:effectLst/>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Average!$B$32:$G$32</c:f>
              <c:numCache>
                <c:formatCode>0.00</c:formatCode>
                <c:ptCount val="6"/>
                <c:pt idx="0">
                  <c:v>53.3825</c:v>
                </c:pt>
                <c:pt idx="1">
                  <c:v>52.777500000000003</c:v>
                </c:pt>
                <c:pt idx="2">
                  <c:v>62.589999999999996</c:v>
                </c:pt>
                <c:pt idx="3">
                  <c:v>51.307499999999997</c:v>
                </c:pt>
                <c:pt idx="4">
                  <c:v>62.405000000000001</c:v>
                </c:pt>
                <c:pt idx="5">
                  <c:v>54.760000000000005</c:v>
                </c:pt>
              </c:numCache>
            </c:numRef>
          </c:val>
        </c:ser>
        <c:dLbls>
          <c:showLegendKey val="0"/>
          <c:showVal val="0"/>
          <c:showCatName val="0"/>
          <c:showSerName val="0"/>
          <c:showPercent val="0"/>
          <c:showBubbleSize val="0"/>
        </c:dLbls>
        <c:gapWidth val="150"/>
        <c:axId val="151644160"/>
        <c:axId val="112569152"/>
      </c:barChart>
      <c:catAx>
        <c:axId val="151644160"/>
        <c:scaling>
          <c:orientation val="minMax"/>
        </c:scaling>
        <c:delete val="0"/>
        <c:axPos val="b"/>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112569152"/>
        <c:crosses val="autoZero"/>
        <c:auto val="1"/>
        <c:lblAlgn val="ctr"/>
        <c:lblOffset val="100"/>
        <c:noMultiLvlLbl val="0"/>
      </c:catAx>
      <c:valAx>
        <c:axId val="112569152"/>
        <c:scaling>
          <c:orientation val="minMax"/>
        </c:scaling>
        <c:delete val="0"/>
        <c:axPos val="l"/>
        <c:majorGridlines/>
        <c:numFmt formatCode="0" sourceLinked="0"/>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1644160"/>
        <c:crosses val="autoZero"/>
        <c:crossBetween val="between"/>
      </c:valAx>
    </c:plotArea>
    <c:legend>
      <c:legendPos val="r"/>
      <c:layout/>
      <c:overlay val="0"/>
      <c:txPr>
        <a:bodyPr/>
        <a:lstStyle/>
        <a:p>
          <a:pPr>
            <a:defRPr sz="1600">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1"/>
          <c:order val="0"/>
          <c:tx>
            <c:strRef>
              <c:f>Average!$A$32</c:f>
              <c:strCache>
                <c:ptCount val="1"/>
                <c:pt idx="0">
                  <c:v>Combine+Latent</c:v>
                </c:pt>
              </c:strCache>
            </c:strRef>
          </c:tx>
          <c:spPr>
            <a:solidFill>
              <a:schemeClr val="accent2"/>
            </a:solidFill>
            <a:ln w="25400" cap="flat" cmpd="sng" algn="ctr">
              <a:noFill/>
              <a:prstDash val="solid"/>
            </a:ln>
            <a:effectLst/>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Average!$B$32:$G$32</c:f>
              <c:numCache>
                <c:formatCode>0.00</c:formatCode>
                <c:ptCount val="6"/>
                <c:pt idx="0">
                  <c:v>53.3825</c:v>
                </c:pt>
                <c:pt idx="1">
                  <c:v>52.777500000000003</c:v>
                </c:pt>
                <c:pt idx="2">
                  <c:v>62.589999999999996</c:v>
                </c:pt>
                <c:pt idx="3">
                  <c:v>51.307499999999997</c:v>
                </c:pt>
                <c:pt idx="4">
                  <c:v>62.405000000000001</c:v>
                </c:pt>
                <c:pt idx="5">
                  <c:v>54.760000000000005</c:v>
                </c:pt>
              </c:numCache>
            </c:numRef>
          </c:val>
        </c:ser>
        <c:ser>
          <c:idx val="2"/>
          <c:order val="1"/>
          <c:tx>
            <c:strRef>
              <c:f>Average!$A$33</c:f>
              <c:strCache>
                <c:ptCount val="1"/>
                <c:pt idx="0">
                  <c:v>TAS+Latent</c:v>
                </c:pt>
              </c:strCache>
            </c:strRef>
          </c:tx>
          <c:spPr>
            <a:solidFill>
              <a:srgbClr val="00B050"/>
            </a:solidFill>
            <a:ln w="12700">
              <a:solidFill>
                <a:srgbClr val="00B050"/>
              </a:solidFill>
            </a:ln>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Average!$B$33:$G$33</c:f>
              <c:numCache>
                <c:formatCode>0.00</c:formatCode>
                <c:ptCount val="6"/>
                <c:pt idx="0">
                  <c:v>61.407499999999999</c:v>
                </c:pt>
                <c:pt idx="1">
                  <c:v>53.25</c:v>
                </c:pt>
                <c:pt idx="2">
                  <c:v>65.317499999999995</c:v>
                </c:pt>
                <c:pt idx="3">
                  <c:v>52.245000000000005</c:v>
                </c:pt>
                <c:pt idx="4">
                  <c:v>64.737499999999997</c:v>
                </c:pt>
                <c:pt idx="5">
                  <c:v>56.627499999999998</c:v>
                </c:pt>
              </c:numCache>
            </c:numRef>
          </c:val>
        </c:ser>
        <c:dLbls>
          <c:showLegendKey val="0"/>
          <c:showVal val="0"/>
          <c:showCatName val="0"/>
          <c:showSerName val="0"/>
          <c:showPercent val="0"/>
          <c:showBubbleSize val="0"/>
        </c:dLbls>
        <c:gapWidth val="150"/>
        <c:axId val="152695808"/>
        <c:axId val="112573184"/>
      </c:barChart>
      <c:catAx>
        <c:axId val="152695808"/>
        <c:scaling>
          <c:orientation val="minMax"/>
        </c:scaling>
        <c:delete val="0"/>
        <c:axPos val="b"/>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112573184"/>
        <c:crosses val="autoZero"/>
        <c:auto val="1"/>
        <c:lblAlgn val="ctr"/>
        <c:lblOffset val="100"/>
        <c:noMultiLvlLbl val="0"/>
      </c:catAx>
      <c:valAx>
        <c:axId val="112573184"/>
        <c:scaling>
          <c:orientation val="minMax"/>
        </c:scaling>
        <c:delete val="0"/>
        <c:axPos val="l"/>
        <c:majorGridlines/>
        <c:numFmt formatCode="0" sourceLinked="0"/>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2695808"/>
        <c:crosses val="autoZero"/>
        <c:crossBetween val="between"/>
      </c:valAx>
    </c:plotArea>
    <c:legend>
      <c:legendPos val="r"/>
      <c:layout/>
      <c:overlay val="0"/>
      <c:txPr>
        <a:bodyPr/>
        <a:lstStyle/>
        <a:p>
          <a:pPr>
            <a:defRPr sz="1600">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2"/>
          <c:order val="0"/>
          <c:tx>
            <c:strRef>
              <c:f>Average!$A$33</c:f>
              <c:strCache>
                <c:ptCount val="1"/>
                <c:pt idx="0">
                  <c:v>TAS+Latent</c:v>
                </c:pt>
              </c:strCache>
            </c:strRef>
          </c:tx>
          <c:spPr>
            <a:solidFill>
              <a:srgbClr val="00B050"/>
            </a:solidFill>
            <a:ln w="12700">
              <a:noFill/>
            </a:ln>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Average!$B$33:$G$33</c:f>
              <c:numCache>
                <c:formatCode>0.00</c:formatCode>
                <c:ptCount val="6"/>
                <c:pt idx="0">
                  <c:v>61.407499999999999</c:v>
                </c:pt>
                <c:pt idx="1">
                  <c:v>53.25</c:v>
                </c:pt>
                <c:pt idx="2">
                  <c:v>65.317499999999995</c:v>
                </c:pt>
                <c:pt idx="3">
                  <c:v>52.245000000000005</c:v>
                </c:pt>
                <c:pt idx="4">
                  <c:v>64.737499999999997</c:v>
                </c:pt>
                <c:pt idx="5">
                  <c:v>56.627499999999998</c:v>
                </c:pt>
              </c:numCache>
            </c:numRef>
          </c:val>
        </c:ser>
        <c:ser>
          <c:idx val="4"/>
          <c:order val="1"/>
          <c:tx>
            <c:strRef>
              <c:f>Average!$A$35</c:f>
              <c:strCache>
                <c:ptCount val="1"/>
                <c:pt idx="0">
                  <c:v>TAS+PNR</c:v>
                </c:pt>
              </c:strCache>
            </c:strRef>
          </c:tx>
          <c:spPr>
            <a:solidFill>
              <a:schemeClr val="accent1"/>
            </a:solidFill>
            <a:ln w="25400" cap="flat" cmpd="sng" algn="ctr">
              <a:noFill/>
              <a:prstDash val="solid"/>
            </a:ln>
            <a:effectLst/>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Average!$B$35:$G$35</c:f>
              <c:numCache>
                <c:formatCode>0.00</c:formatCode>
                <c:ptCount val="6"/>
                <c:pt idx="0">
                  <c:v>87.85</c:v>
                </c:pt>
                <c:pt idx="1">
                  <c:v>85.337500000000006</c:v>
                </c:pt>
                <c:pt idx="2">
                  <c:v>93.492500000000007</c:v>
                </c:pt>
                <c:pt idx="3">
                  <c:v>87.054999999999993</c:v>
                </c:pt>
                <c:pt idx="4">
                  <c:v>93.167500000000018</c:v>
                </c:pt>
                <c:pt idx="5">
                  <c:v>90.007500000000007</c:v>
                </c:pt>
              </c:numCache>
            </c:numRef>
          </c:val>
        </c:ser>
        <c:dLbls>
          <c:showLegendKey val="0"/>
          <c:showVal val="0"/>
          <c:showCatName val="0"/>
          <c:showSerName val="0"/>
          <c:showPercent val="0"/>
          <c:showBubbleSize val="0"/>
        </c:dLbls>
        <c:gapWidth val="150"/>
        <c:axId val="151801344"/>
        <c:axId val="116302976"/>
      </c:barChart>
      <c:catAx>
        <c:axId val="151801344"/>
        <c:scaling>
          <c:orientation val="minMax"/>
        </c:scaling>
        <c:delete val="0"/>
        <c:axPos val="b"/>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116302976"/>
        <c:crosses val="autoZero"/>
        <c:auto val="1"/>
        <c:lblAlgn val="ctr"/>
        <c:lblOffset val="100"/>
        <c:noMultiLvlLbl val="0"/>
      </c:catAx>
      <c:valAx>
        <c:axId val="116302976"/>
        <c:scaling>
          <c:orientation val="minMax"/>
        </c:scaling>
        <c:delete val="0"/>
        <c:axPos val="l"/>
        <c:majorGridlines/>
        <c:numFmt formatCode="0" sourceLinked="0"/>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1801344"/>
        <c:crosses val="autoZero"/>
        <c:crossBetween val="between"/>
      </c:valAx>
    </c:plotArea>
    <c:legend>
      <c:legendPos val="r"/>
      <c:layout/>
      <c:overlay val="0"/>
      <c:txPr>
        <a:bodyPr/>
        <a:lstStyle/>
        <a:p>
          <a:pPr>
            <a:defRPr sz="1600">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Average!$A$31</c:f>
              <c:strCache>
                <c:ptCount val="1"/>
                <c:pt idx="0">
                  <c:v>Target</c:v>
                </c:pt>
              </c:strCache>
            </c:strRef>
          </c:tx>
          <c:spPr>
            <a:solidFill>
              <a:schemeClr val="tx1"/>
            </a:solidFill>
            <a:ln w="25400" cap="flat" cmpd="sng" algn="ctr">
              <a:noFill/>
              <a:prstDash val="solid"/>
            </a:ln>
            <a:effectLst/>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Average!$B$31:$G$31</c:f>
              <c:numCache>
                <c:formatCode>0.00</c:formatCode>
                <c:ptCount val="6"/>
                <c:pt idx="0">
                  <c:v>50.384999999999998</c:v>
                </c:pt>
                <c:pt idx="1">
                  <c:v>50.769999999999996</c:v>
                </c:pt>
                <c:pt idx="2">
                  <c:v>57.237499999999997</c:v>
                </c:pt>
                <c:pt idx="3">
                  <c:v>50.0075</c:v>
                </c:pt>
                <c:pt idx="4">
                  <c:v>57.240000000000009</c:v>
                </c:pt>
                <c:pt idx="5">
                  <c:v>51.642499999999998</c:v>
                </c:pt>
              </c:numCache>
            </c:numRef>
          </c:val>
        </c:ser>
        <c:ser>
          <c:idx val="1"/>
          <c:order val="1"/>
          <c:tx>
            <c:strRef>
              <c:f>Average!$A$32</c:f>
              <c:strCache>
                <c:ptCount val="1"/>
                <c:pt idx="0">
                  <c:v>Combine+Latent</c:v>
                </c:pt>
              </c:strCache>
            </c:strRef>
          </c:tx>
          <c:spPr>
            <a:solidFill>
              <a:schemeClr val="accent2"/>
            </a:solidFill>
            <a:ln w="25400" cap="flat" cmpd="sng" algn="ctr">
              <a:noFill/>
              <a:prstDash val="solid"/>
            </a:ln>
            <a:effectLst/>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Average!$B$32:$G$32</c:f>
              <c:numCache>
                <c:formatCode>0.00</c:formatCode>
                <c:ptCount val="6"/>
                <c:pt idx="0">
                  <c:v>53.3825</c:v>
                </c:pt>
                <c:pt idx="1">
                  <c:v>52.777500000000003</c:v>
                </c:pt>
                <c:pt idx="2">
                  <c:v>62.589999999999996</c:v>
                </c:pt>
                <c:pt idx="3">
                  <c:v>51.307499999999997</c:v>
                </c:pt>
                <c:pt idx="4">
                  <c:v>62.405000000000001</c:v>
                </c:pt>
                <c:pt idx="5">
                  <c:v>54.760000000000005</c:v>
                </c:pt>
              </c:numCache>
            </c:numRef>
          </c:val>
        </c:ser>
        <c:ser>
          <c:idx val="2"/>
          <c:order val="2"/>
          <c:tx>
            <c:strRef>
              <c:f>Average!$A$33</c:f>
              <c:strCache>
                <c:ptCount val="1"/>
                <c:pt idx="0">
                  <c:v>TAS+Latent</c:v>
                </c:pt>
              </c:strCache>
            </c:strRef>
          </c:tx>
          <c:spPr>
            <a:solidFill>
              <a:srgbClr val="00B050"/>
            </a:solidFill>
            <a:ln w="12700">
              <a:noFill/>
            </a:ln>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Average!$B$33:$G$33</c:f>
              <c:numCache>
                <c:formatCode>0.00</c:formatCode>
                <c:ptCount val="6"/>
                <c:pt idx="0">
                  <c:v>61.407499999999999</c:v>
                </c:pt>
                <c:pt idx="1">
                  <c:v>53.25</c:v>
                </c:pt>
                <c:pt idx="2">
                  <c:v>65.317499999999995</c:v>
                </c:pt>
                <c:pt idx="3">
                  <c:v>52.245000000000005</c:v>
                </c:pt>
                <c:pt idx="4">
                  <c:v>64.737499999999997</c:v>
                </c:pt>
                <c:pt idx="5">
                  <c:v>56.627499999999998</c:v>
                </c:pt>
              </c:numCache>
            </c:numRef>
          </c:val>
        </c:ser>
        <c:ser>
          <c:idx val="3"/>
          <c:order val="3"/>
          <c:tx>
            <c:strRef>
              <c:f>Average!$A$34</c:f>
              <c:strCache>
                <c:ptCount val="1"/>
                <c:pt idx="0">
                  <c:v>Combine+PNR</c:v>
                </c:pt>
              </c:strCache>
            </c:strRef>
          </c:tx>
          <c:spPr>
            <a:solidFill>
              <a:srgbClr val="7030A0"/>
            </a:solidFill>
            <a:ln w="12700">
              <a:noFill/>
            </a:ln>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Average!$B$34:$G$34</c:f>
              <c:numCache>
                <c:formatCode>0.00</c:formatCode>
                <c:ptCount val="6"/>
                <c:pt idx="0">
                  <c:v>83.882500000000007</c:v>
                </c:pt>
                <c:pt idx="1">
                  <c:v>80.16749999999999</c:v>
                </c:pt>
                <c:pt idx="2">
                  <c:v>91.777500000000003</c:v>
                </c:pt>
                <c:pt idx="3">
                  <c:v>84.502499999999998</c:v>
                </c:pt>
                <c:pt idx="4">
                  <c:v>89.11</c:v>
                </c:pt>
                <c:pt idx="5">
                  <c:v>86.974999999999994</c:v>
                </c:pt>
              </c:numCache>
            </c:numRef>
          </c:val>
        </c:ser>
        <c:ser>
          <c:idx val="4"/>
          <c:order val="4"/>
          <c:tx>
            <c:strRef>
              <c:f>Average!$A$35</c:f>
              <c:strCache>
                <c:ptCount val="1"/>
                <c:pt idx="0">
                  <c:v>TAS+PNR</c:v>
                </c:pt>
              </c:strCache>
            </c:strRef>
          </c:tx>
          <c:spPr>
            <a:solidFill>
              <a:schemeClr val="accent1"/>
            </a:solidFill>
            <a:ln w="25400" cap="flat" cmpd="sng" algn="ctr">
              <a:noFill/>
              <a:prstDash val="solid"/>
            </a:ln>
            <a:effectLst/>
          </c:spPr>
          <c:invertIfNegative val="0"/>
          <c:cat>
            <c:strRef>
              <c:f>Average!$B$30:$G$30</c:f>
              <c:strCache>
                <c:ptCount val="6"/>
                <c:pt idx="0">
                  <c:v>Epinions-Slashdot</c:v>
                </c:pt>
                <c:pt idx="1">
                  <c:v>Epinions-Wiki</c:v>
                </c:pt>
                <c:pt idx="2">
                  <c:v>Slashdot-Epinions</c:v>
                </c:pt>
                <c:pt idx="3">
                  <c:v>Slashdot-Wiki</c:v>
                </c:pt>
                <c:pt idx="4">
                  <c:v>Wiki-Epinions</c:v>
                </c:pt>
                <c:pt idx="5">
                  <c:v>Wiki-Slashdot</c:v>
                </c:pt>
              </c:strCache>
            </c:strRef>
          </c:cat>
          <c:val>
            <c:numRef>
              <c:f>Average!$B$35:$G$35</c:f>
              <c:numCache>
                <c:formatCode>0.00</c:formatCode>
                <c:ptCount val="6"/>
                <c:pt idx="0">
                  <c:v>87.85</c:v>
                </c:pt>
                <c:pt idx="1">
                  <c:v>85.337500000000006</c:v>
                </c:pt>
                <c:pt idx="2">
                  <c:v>93.492500000000007</c:v>
                </c:pt>
                <c:pt idx="3">
                  <c:v>87.054999999999993</c:v>
                </c:pt>
                <c:pt idx="4">
                  <c:v>93.167500000000018</c:v>
                </c:pt>
                <c:pt idx="5">
                  <c:v>90.007500000000007</c:v>
                </c:pt>
              </c:numCache>
            </c:numRef>
          </c:val>
        </c:ser>
        <c:dLbls>
          <c:showLegendKey val="0"/>
          <c:showVal val="0"/>
          <c:showCatName val="0"/>
          <c:showSerName val="0"/>
          <c:showPercent val="0"/>
          <c:showBubbleSize val="0"/>
        </c:dLbls>
        <c:gapWidth val="150"/>
        <c:axId val="151877120"/>
        <c:axId val="116305280"/>
      </c:barChart>
      <c:catAx>
        <c:axId val="151877120"/>
        <c:scaling>
          <c:orientation val="minMax"/>
        </c:scaling>
        <c:delete val="0"/>
        <c:axPos val="b"/>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116305280"/>
        <c:crosses val="autoZero"/>
        <c:auto val="1"/>
        <c:lblAlgn val="ctr"/>
        <c:lblOffset val="100"/>
        <c:noMultiLvlLbl val="0"/>
      </c:catAx>
      <c:valAx>
        <c:axId val="116305280"/>
        <c:scaling>
          <c:orientation val="minMax"/>
        </c:scaling>
        <c:delete val="0"/>
        <c:axPos val="l"/>
        <c:majorGridlines/>
        <c:numFmt formatCode="0" sourceLinked="0"/>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1877120"/>
        <c:crosses val="autoZero"/>
        <c:crossBetween val="between"/>
      </c:valAx>
    </c:plotArea>
    <c:legend>
      <c:legendPos val="r"/>
      <c:layout/>
      <c:overlay val="0"/>
      <c:txPr>
        <a:bodyPr/>
        <a:lstStyle/>
        <a:p>
          <a:pPr>
            <a:defRPr sz="1600">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72C5AB-0B03-441E-8BA3-DF473670694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3880D09-9E9D-4AB7-A2F5-5A051B642E6D}">
      <dgm:prSet phldrT="[Text]">
        <dgm:style>
          <a:lnRef idx="1">
            <a:schemeClr val="accent1"/>
          </a:lnRef>
          <a:fillRef idx="2">
            <a:schemeClr val="accent1"/>
          </a:fillRef>
          <a:effectRef idx="1">
            <a:schemeClr val="accent1"/>
          </a:effectRef>
          <a:fontRef idx="minor">
            <a:schemeClr val="dk1"/>
          </a:fontRef>
        </dgm:style>
      </dgm:prSet>
      <dgm:spPr/>
      <dgm:t>
        <a:bodyPr/>
        <a:lstStyle/>
        <a:p>
          <a:r>
            <a:rPr lang="en-US" b="1" smtClean="0">
              <a:latin typeface="Times New Roman" panose="02020603050405020304" pitchFamily="18" charset="0"/>
              <a:cs typeface="Times New Roman" panose="02020603050405020304" pitchFamily="18" charset="0"/>
            </a:rPr>
            <a:t>Ứng dụng trong hệ thống khuyến nghị</a:t>
          </a:r>
          <a:endParaRPr lang="en-US" b="1">
            <a:latin typeface="Times New Roman" panose="02020603050405020304" pitchFamily="18" charset="0"/>
            <a:cs typeface="Times New Roman" panose="02020603050405020304" pitchFamily="18" charset="0"/>
          </a:endParaRPr>
        </a:p>
      </dgm:t>
    </dgm:pt>
    <dgm:pt modelId="{ABF21DBD-151A-4FB5-A358-37479DB0CBBC}" type="parTrans" cxnId="{EE22ED3A-E263-4630-8C6D-0643CEEF5B08}">
      <dgm:prSet/>
      <dgm:spPr/>
      <dgm:t>
        <a:bodyPr/>
        <a:lstStyle/>
        <a:p>
          <a:endParaRPr lang="en-US">
            <a:latin typeface="Times New Roman" panose="02020603050405020304" pitchFamily="18" charset="0"/>
            <a:cs typeface="Times New Roman" panose="02020603050405020304" pitchFamily="18" charset="0"/>
          </a:endParaRPr>
        </a:p>
      </dgm:t>
    </dgm:pt>
    <dgm:pt modelId="{5B5F7154-82E6-4E27-9C74-E1DAB6F053AE}" type="sibTrans" cxnId="{EE22ED3A-E263-4630-8C6D-0643CEEF5B08}">
      <dgm:prSet/>
      <dgm:spPr/>
      <dgm:t>
        <a:bodyPr/>
        <a:lstStyle/>
        <a:p>
          <a:endParaRPr lang="en-US">
            <a:latin typeface="Times New Roman" panose="02020603050405020304" pitchFamily="18" charset="0"/>
            <a:cs typeface="Times New Roman" panose="02020603050405020304" pitchFamily="18" charset="0"/>
          </a:endParaRPr>
        </a:p>
      </dgm:t>
    </dgm:pt>
    <dgm:pt modelId="{1B458C51-CD12-4389-A77B-3774CB6706B4}">
      <dgm:prSet phldrT="[Text]">
        <dgm:style>
          <a:lnRef idx="2">
            <a:schemeClr val="accent1"/>
          </a:lnRef>
          <a:fillRef idx="1">
            <a:schemeClr val="lt1"/>
          </a:fillRef>
          <a:effectRef idx="0">
            <a:schemeClr val="accent1"/>
          </a:effectRef>
          <a:fontRef idx="minor">
            <a:schemeClr val="dk1"/>
          </a:fontRef>
        </dgm:style>
      </dgm:prSet>
      <dgm:spPr/>
      <dgm:t>
        <a:bodyPr/>
        <a:lstStyle/>
        <a:p>
          <a:r>
            <a:rPr lang="en-US" smtClean="0">
              <a:latin typeface="Times New Roman" panose="02020603050405020304" pitchFamily="18" charset="0"/>
              <a:cs typeface="Times New Roman" panose="02020603050405020304" pitchFamily="18" charset="0"/>
            </a:rPr>
            <a:t>Sắp xếp và lọc thông tin tùy chỉnh cho những nhóm người dùng khác nhau.</a:t>
          </a:r>
          <a:endParaRPr lang="en-US">
            <a:latin typeface="Times New Roman" panose="02020603050405020304" pitchFamily="18" charset="0"/>
            <a:cs typeface="Times New Roman" panose="02020603050405020304" pitchFamily="18" charset="0"/>
          </a:endParaRPr>
        </a:p>
      </dgm:t>
    </dgm:pt>
    <dgm:pt modelId="{B05880EA-D2FD-4CBD-A60A-0B78EEA0DEA3}" type="parTrans" cxnId="{F95D74E2-C407-471C-992A-111797CBEB93}">
      <dgm:prSet/>
      <dgm:spPr/>
      <dgm:t>
        <a:bodyPr/>
        <a:lstStyle/>
        <a:p>
          <a:endParaRPr lang="en-US">
            <a:latin typeface="Times New Roman" panose="02020603050405020304" pitchFamily="18" charset="0"/>
            <a:cs typeface="Times New Roman" panose="02020603050405020304" pitchFamily="18" charset="0"/>
          </a:endParaRPr>
        </a:p>
      </dgm:t>
    </dgm:pt>
    <dgm:pt modelId="{6A0FCC38-2C60-4BA8-990F-DAF8FA58006D}" type="sibTrans" cxnId="{F95D74E2-C407-471C-992A-111797CBEB93}">
      <dgm:prSet/>
      <dgm:spPr/>
      <dgm:t>
        <a:bodyPr/>
        <a:lstStyle/>
        <a:p>
          <a:endParaRPr lang="en-US">
            <a:latin typeface="Times New Roman" panose="02020603050405020304" pitchFamily="18" charset="0"/>
            <a:cs typeface="Times New Roman" panose="02020603050405020304" pitchFamily="18" charset="0"/>
          </a:endParaRPr>
        </a:p>
      </dgm:t>
    </dgm:pt>
    <dgm:pt modelId="{67C8489E-92E5-408B-B773-3F7998136654}">
      <dgm:prSet phldrT="[Text]">
        <dgm:style>
          <a:lnRef idx="1">
            <a:schemeClr val="accent1"/>
          </a:lnRef>
          <a:fillRef idx="2">
            <a:schemeClr val="accent1"/>
          </a:fillRef>
          <a:effectRef idx="1">
            <a:schemeClr val="accent1"/>
          </a:effectRef>
          <a:fontRef idx="minor">
            <a:schemeClr val="dk1"/>
          </a:fontRef>
        </dgm:style>
      </dgm:prSet>
      <dgm:spPr/>
      <dgm:t>
        <a:bodyPr/>
        <a:lstStyle/>
        <a:p>
          <a:r>
            <a:rPr lang="en-US" b="1" smtClean="0">
              <a:latin typeface="Times New Roman" panose="02020603050405020304" pitchFamily="18" charset="0"/>
              <a:cs typeface="Times New Roman" panose="02020603050405020304" pitchFamily="18" charset="0"/>
            </a:rPr>
            <a:t>Cải thiện hiệu quả tìm kiếm thông tin</a:t>
          </a:r>
          <a:endParaRPr lang="en-US" b="1">
            <a:latin typeface="Times New Roman" panose="02020603050405020304" pitchFamily="18" charset="0"/>
            <a:cs typeface="Times New Roman" panose="02020603050405020304" pitchFamily="18" charset="0"/>
          </a:endParaRPr>
        </a:p>
      </dgm:t>
    </dgm:pt>
    <dgm:pt modelId="{DAF82CEC-1ED8-404E-AFF9-9230093BE4E0}" type="parTrans" cxnId="{6E7040B3-7C7B-482A-AF6E-BE3F49C9C593}">
      <dgm:prSet/>
      <dgm:spPr/>
      <dgm:t>
        <a:bodyPr/>
        <a:lstStyle/>
        <a:p>
          <a:endParaRPr lang="en-US">
            <a:latin typeface="Times New Roman" panose="02020603050405020304" pitchFamily="18" charset="0"/>
            <a:cs typeface="Times New Roman" panose="02020603050405020304" pitchFamily="18" charset="0"/>
          </a:endParaRPr>
        </a:p>
      </dgm:t>
    </dgm:pt>
    <dgm:pt modelId="{A132F795-C04A-4E21-8E10-FDAD67D13B04}" type="sibTrans" cxnId="{6E7040B3-7C7B-482A-AF6E-BE3F49C9C593}">
      <dgm:prSet/>
      <dgm:spPr/>
      <dgm:t>
        <a:bodyPr/>
        <a:lstStyle/>
        <a:p>
          <a:endParaRPr lang="en-US">
            <a:latin typeface="Times New Roman" panose="02020603050405020304" pitchFamily="18" charset="0"/>
            <a:cs typeface="Times New Roman" panose="02020603050405020304" pitchFamily="18" charset="0"/>
          </a:endParaRPr>
        </a:p>
      </dgm:t>
    </dgm:pt>
    <dgm:pt modelId="{71143454-16FD-4115-918B-18504F02058A}">
      <dgm:prSet phldrT="[Text]">
        <dgm:style>
          <a:lnRef idx="2">
            <a:schemeClr val="accent1"/>
          </a:lnRef>
          <a:fillRef idx="1">
            <a:schemeClr val="lt1"/>
          </a:fillRef>
          <a:effectRef idx="0">
            <a:schemeClr val="accent1"/>
          </a:effectRef>
          <a:fontRef idx="minor">
            <a:schemeClr val="dk1"/>
          </a:fontRef>
        </dgm:style>
      </dgm:prSet>
      <dgm:spPr/>
      <dgm:t>
        <a:bodyPr/>
        <a:lstStyle/>
        <a:p>
          <a:r>
            <a:rPr lang="en-US" smtClean="0">
              <a:latin typeface="Times New Roman" panose="02020603050405020304" pitchFamily="18" charset="0"/>
              <a:cs typeface="Times New Roman" panose="02020603050405020304" pitchFamily="18" charset="0"/>
            </a:rPr>
            <a:t>Sắp xếp và đề xuất những thông tin hữu ích có giá trị.</a:t>
          </a:r>
          <a:endParaRPr lang="en-US">
            <a:latin typeface="Times New Roman" panose="02020603050405020304" pitchFamily="18" charset="0"/>
            <a:cs typeface="Times New Roman" panose="02020603050405020304" pitchFamily="18" charset="0"/>
          </a:endParaRPr>
        </a:p>
      </dgm:t>
    </dgm:pt>
    <dgm:pt modelId="{9EC191C0-7508-4445-97A8-A663C9CB4F8B}" type="parTrans" cxnId="{B13FB1F1-B2FB-4AD8-AC39-A682A9F04798}">
      <dgm:prSet/>
      <dgm:spPr/>
      <dgm:t>
        <a:bodyPr/>
        <a:lstStyle/>
        <a:p>
          <a:endParaRPr lang="en-US">
            <a:latin typeface="Times New Roman" panose="02020603050405020304" pitchFamily="18" charset="0"/>
            <a:cs typeface="Times New Roman" panose="02020603050405020304" pitchFamily="18" charset="0"/>
          </a:endParaRPr>
        </a:p>
      </dgm:t>
    </dgm:pt>
    <dgm:pt modelId="{FD200042-11A1-4B4F-99AF-C882BA3E1BC6}" type="sibTrans" cxnId="{B13FB1F1-B2FB-4AD8-AC39-A682A9F04798}">
      <dgm:prSet/>
      <dgm:spPr/>
      <dgm:t>
        <a:bodyPr/>
        <a:lstStyle/>
        <a:p>
          <a:endParaRPr lang="en-US">
            <a:latin typeface="Times New Roman" panose="02020603050405020304" pitchFamily="18" charset="0"/>
            <a:cs typeface="Times New Roman" panose="02020603050405020304" pitchFamily="18" charset="0"/>
          </a:endParaRPr>
        </a:p>
      </dgm:t>
    </dgm:pt>
    <dgm:pt modelId="{1607618E-D2A8-4C2B-BA96-91399D0CCE5C}" type="pres">
      <dgm:prSet presAssocID="{0072C5AB-0B03-441E-8BA3-DF473670694C}" presName="Name0" presStyleCnt="0">
        <dgm:presLayoutVars>
          <dgm:dir/>
          <dgm:animLvl val="lvl"/>
          <dgm:resizeHandles val="exact"/>
        </dgm:presLayoutVars>
      </dgm:prSet>
      <dgm:spPr/>
      <dgm:t>
        <a:bodyPr/>
        <a:lstStyle/>
        <a:p>
          <a:endParaRPr lang="en-US"/>
        </a:p>
      </dgm:t>
    </dgm:pt>
    <dgm:pt modelId="{53339A2F-0DED-46CC-9611-2C5AE3327BC2}" type="pres">
      <dgm:prSet presAssocID="{63880D09-9E9D-4AB7-A2F5-5A051B642E6D}" presName="linNode" presStyleCnt="0"/>
      <dgm:spPr/>
    </dgm:pt>
    <dgm:pt modelId="{9A8FFBAD-8FA5-4089-9DB5-07AC0522C728}" type="pres">
      <dgm:prSet presAssocID="{63880D09-9E9D-4AB7-A2F5-5A051B642E6D}" presName="parentText" presStyleLbl="node1" presStyleIdx="0" presStyleCnt="2">
        <dgm:presLayoutVars>
          <dgm:chMax val="1"/>
          <dgm:bulletEnabled val="1"/>
        </dgm:presLayoutVars>
      </dgm:prSet>
      <dgm:spPr/>
      <dgm:t>
        <a:bodyPr/>
        <a:lstStyle/>
        <a:p>
          <a:endParaRPr lang="en-US"/>
        </a:p>
      </dgm:t>
    </dgm:pt>
    <dgm:pt modelId="{97DA5E65-BFD1-453D-9949-B1E5F08B6C79}" type="pres">
      <dgm:prSet presAssocID="{63880D09-9E9D-4AB7-A2F5-5A051B642E6D}" presName="descendantText" presStyleLbl="alignAccFollowNode1" presStyleIdx="0" presStyleCnt="2">
        <dgm:presLayoutVars>
          <dgm:bulletEnabled val="1"/>
        </dgm:presLayoutVars>
      </dgm:prSet>
      <dgm:spPr/>
      <dgm:t>
        <a:bodyPr/>
        <a:lstStyle/>
        <a:p>
          <a:endParaRPr lang="en-US"/>
        </a:p>
      </dgm:t>
    </dgm:pt>
    <dgm:pt modelId="{A7463D5C-7136-49BC-B0F4-8A556F270243}" type="pres">
      <dgm:prSet presAssocID="{5B5F7154-82E6-4E27-9C74-E1DAB6F053AE}" presName="sp" presStyleCnt="0"/>
      <dgm:spPr/>
    </dgm:pt>
    <dgm:pt modelId="{29BD2FC4-0619-4D27-885D-A96D6A6388AC}" type="pres">
      <dgm:prSet presAssocID="{67C8489E-92E5-408B-B773-3F7998136654}" presName="linNode" presStyleCnt="0"/>
      <dgm:spPr/>
    </dgm:pt>
    <dgm:pt modelId="{1A6F862C-85F8-406D-8D6B-E9163C4EF038}" type="pres">
      <dgm:prSet presAssocID="{67C8489E-92E5-408B-B773-3F7998136654}" presName="parentText" presStyleLbl="node1" presStyleIdx="1" presStyleCnt="2">
        <dgm:presLayoutVars>
          <dgm:chMax val="1"/>
          <dgm:bulletEnabled val="1"/>
        </dgm:presLayoutVars>
      </dgm:prSet>
      <dgm:spPr/>
      <dgm:t>
        <a:bodyPr/>
        <a:lstStyle/>
        <a:p>
          <a:endParaRPr lang="en-US"/>
        </a:p>
      </dgm:t>
    </dgm:pt>
    <dgm:pt modelId="{9ABFC40A-C479-4110-A4E0-1A008D64B334}" type="pres">
      <dgm:prSet presAssocID="{67C8489E-92E5-408B-B773-3F7998136654}" presName="descendantText" presStyleLbl="alignAccFollowNode1" presStyleIdx="1" presStyleCnt="2">
        <dgm:presLayoutVars>
          <dgm:bulletEnabled val="1"/>
        </dgm:presLayoutVars>
      </dgm:prSet>
      <dgm:spPr/>
      <dgm:t>
        <a:bodyPr/>
        <a:lstStyle/>
        <a:p>
          <a:endParaRPr lang="en-US"/>
        </a:p>
      </dgm:t>
    </dgm:pt>
  </dgm:ptLst>
  <dgm:cxnLst>
    <dgm:cxn modelId="{9DD6498D-21FC-47C9-A990-B92AB4AF20CB}" type="presOf" srcId="{63880D09-9E9D-4AB7-A2F5-5A051B642E6D}" destId="{9A8FFBAD-8FA5-4089-9DB5-07AC0522C728}" srcOrd="0" destOrd="0" presId="urn:microsoft.com/office/officeart/2005/8/layout/vList5"/>
    <dgm:cxn modelId="{60EE3E2B-A2D9-41CD-9D02-3F9BEFC17CBD}" type="presOf" srcId="{0072C5AB-0B03-441E-8BA3-DF473670694C}" destId="{1607618E-D2A8-4C2B-BA96-91399D0CCE5C}" srcOrd="0" destOrd="0" presId="urn:microsoft.com/office/officeart/2005/8/layout/vList5"/>
    <dgm:cxn modelId="{B13FB1F1-B2FB-4AD8-AC39-A682A9F04798}" srcId="{67C8489E-92E5-408B-B773-3F7998136654}" destId="{71143454-16FD-4115-918B-18504F02058A}" srcOrd="0" destOrd="0" parTransId="{9EC191C0-7508-4445-97A8-A663C9CB4F8B}" sibTransId="{FD200042-11A1-4B4F-99AF-C882BA3E1BC6}"/>
    <dgm:cxn modelId="{9EC3127B-AD4A-44DB-BF01-A1072770E46B}" type="presOf" srcId="{1B458C51-CD12-4389-A77B-3774CB6706B4}" destId="{97DA5E65-BFD1-453D-9949-B1E5F08B6C79}" srcOrd="0" destOrd="0" presId="urn:microsoft.com/office/officeart/2005/8/layout/vList5"/>
    <dgm:cxn modelId="{FFFAD737-5707-499D-9630-6F9DB642B487}" type="presOf" srcId="{67C8489E-92E5-408B-B773-3F7998136654}" destId="{1A6F862C-85F8-406D-8D6B-E9163C4EF038}" srcOrd="0" destOrd="0" presId="urn:microsoft.com/office/officeart/2005/8/layout/vList5"/>
    <dgm:cxn modelId="{6E7040B3-7C7B-482A-AF6E-BE3F49C9C593}" srcId="{0072C5AB-0B03-441E-8BA3-DF473670694C}" destId="{67C8489E-92E5-408B-B773-3F7998136654}" srcOrd="1" destOrd="0" parTransId="{DAF82CEC-1ED8-404E-AFF9-9230093BE4E0}" sibTransId="{A132F795-C04A-4E21-8E10-FDAD67D13B04}"/>
    <dgm:cxn modelId="{EE22ED3A-E263-4630-8C6D-0643CEEF5B08}" srcId="{0072C5AB-0B03-441E-8BA3-DF473670694C}" destId="{63880D09-9E9D-4AB7-A2F5-5A051B642E6D}" srcOrd="0" destOrd="0" parTransId="{ABF21DBD-151A-4FB5-A358-37479DB0CBBC}" sibTransId="{5B5F7154-82E6-4E27-9C74-E1DAB6F053AE}"/>
    <dgm:cxn modelId="{F95D74E2-C407-471C-992A-111797CBEB93}" srcId="{63880D09-9E9D-4AB7-A2F5-5A051B642E6D}" destId="{1B458C51-CD12-4389-A77B-3774CB6706B4}" srcOrd="0" destOrd="0" parTransId="{B05880EA-D2FD-4CBD-A60A-0B78EEA0DEA3}" sibTransId="{6A0FCC38-2C60-4BA8-990F-DAF8FA58006D}"/>
    <dgm:cxn modelId="{92E3BFB9-95BF-4126-9048-3628CA3A3E01}" type="presOf" srcId="{71143454-16FD-4115-918B-18504F02058A}" destId="{9ABFC40A-C479-4110-A4E0-1A008D64B334}" srcOrd="0" destOrd="0" presId="urn:microsoft.com/office/officeart/2005/8/layout/vList5"/>
    <dgm:cxn modelId="{F61B2CF8-CC3D-4FC8-9E02-65C501F5963E}" type="presParOf" srcId="{1607618E-D2A8-4C2B-BA96-91399D0CCE5C}" destId="{53339A2F-0DED-46CC-9611-2C5AE3327BC2}" srcOrd="0" destOrd="0" presId="urn:microsoft.com/office/officeart/2005/8/layout/vList5"/>
    <dgm:cxn modelId="{C0306CF3-465D-4963-9282-DF113FC3BCCA}" type="presParOf" srcId="{53339A2F-0DED-46CC-9611-2C5AE3327BC2}" destId="{9A8FFBAD-8FA5-4089-9DB5-07AC0522C728}" srcOrd="0" destOrd="0" presId="urn:microsoft.com/office/officeart/2005/8/layout/vList5"/>
    <dgm:cxn modelId="{382A8E1F-D15B-4557-8B69-E27737218A51}" type="presParOf" srcId="{53339A2F-0DED-46CC-9611-2C5AE3327BC2}" destId="{97DA5E65-BFD1-453D-9949-B1E5F08B6C79}" srcOrd="1" destOrd="0" presId="urn:microsoft.com/office/officeart/2005/8/layout/vList5"/>
    <dgm:cxn modelId="{C5ECFCA0-A4F6-4CE3-BD37-66E9BDC8A209}" type="presParOf" srcId="{1607618E-D2A8-4C2B-BA96-91399D0CCE5C}" destId="{A7463D5C-7136-49BC-B0F4-8A556F270243}" srcOrd="1" destOrd="0" presId="urn:microsoft.com/office/officeart/2005/8/layout/vList5"/>
    <dgm:cxn modelId="{1EE28254-CB10-4AFA-A424-C8C911EADD99}" type="presParOf" srcId="{1607618E-D2A8-4C2B-BA96-91399D0CCE5C}" destId="{29BD2FC4-0619-4D27-885D-A96D6A6388AC}" srcOrd="2" destOrd="0" presId="urn:microsoft.com/office/officeart/2005/8/layout/vList5"/>
    <dgm:cxn modelId="{2C3B60B6-5ADC-423E-9505-F4FC749472B6}" type="presParOf" srcId="{29BD2FC4-0619-4D27-885D-A96D6A6388AC}" destId="{1A6F862C-85F8-406D-8D6B-E9163C4EF038}" srcOrd="0" destOrd="0" presId="urn:microsoft.com/office/officeart/2005/8/layout/vList5"/>
    <dgm:cxn modelId="{C663D896-C0B3-4280-9687-8B4C9AE17BD4}" type="presParOf" srcId="{29BD2FC4-0619-4D27-885D-A96D6A6388AC}" destId="{9ABFC40A-C479-4110-A4E0-1A008D64B33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9DCE6F-9E52-4E8B-8ECE-A500A7B52BB9}"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n-US"/>
        </a:p>
      </dgm:t>
    </dgm:pt>
    <dgm:pt modelId="{CF9C938F-CDC4-4D11-BED7-682A69B25EFE}">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300" b="1" smtClean="0">
              <a:latin typeface="Times New Roman" panose="02020603050405020304" pitchFamily="18" charset="0"/>
              <a:cs typeface="Times New Roman" panose="02020603050405020304" pitchFamily="18" charset="0"/>
            </a:rPr>
            <a:t>Tính biến động và độ lớn của mạng xã hội</a:t>
          </a:r>
          <a:endParaRPr lang="en-US" sz="2300" b="1">
            <a:latin typeface="Times New Roman" panose="02020603050405020304" pitchFamily="18" charset="0"/>
            <a:cs typeface="Times New Roman" panose="02020603050405020304" pitchFamily="18" charset="0"/>
          </a:endParaRPr>
        </a:p>
      </dgm:t>
    </dgm:pt>
    <dgm:pt modelId="{89F86D8F-0915-42C3-8C8B-F12A26877E2A}" type="parTrans" cxnId="{BF77117E-99A8-4278-AEC9-380771EC058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65D5A2DE-DFC3-46B8-BC7E-FEB27A700935}" type="sibTrans" cxnId="{BF77117E-99A8-4278-AEC9-380771EC058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915B36D5-A9C8-49D5-9B5E-8F66582D9541}">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200" smtClean="0">
              <a:latin typeface="Times New Roman" panose="02020603050405020304" pitchFamily="18" charset="0"/>
              <a:cs typeface="Times New Roman" panose="02020603050405020304" pitchFamily="18" charset="0"/>
            </a:rPr>
            <a:t>Thuật toán áp dụng trả giá cao về độ phức tạp.</a:t>
          </a:r>
          <a:endParaRPr lang="en-US" sz="2200">
            <a:latin typeface="Times New Roman" panose="02020603050405020304" pitchFamily="18" charset="0"/>
            <a:cs typeface="Times New Roman" panose="02020603050405020304" pitchFamily="18" charset="0"/>
          </a:endParaRPr>
        </a:p>
      </dgm:t>
    </dgm:pt>
    <dgm:pt modelId="{0C149EAC-2A88-4D38-B8D7-9E9D23658B4C}" type="parTrans" cxnId="{9C345821-488C-4726-ABBE-A937743A9045}">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C5CD98FD-5E12-411B-B433-6305C13EF669}" type="sibTrans" cxnId="{9C345821-488C-4726-ABBE-A937743A9045}">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9CE09764-2DB0-46F1-BD7E-701D1F6100FB}">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300" b="1" smtClean="0">
              <a:latin typeface="Times New Roman" panose="02020603050405020304" pitchFamily="18" charset="0"/>
              <a:cs typeface="Times New Roman" panose="02020603050405020304" pitchFamily="18" charset="0"/>
            </a:rPr>
            <a:t>Tính không đầy đủ của những thông tin được chia sẻ</a:t>
          </a:r>
          <a:endParaRPr lang="en-US" sz="2300" b="1">
            <a:latin typeface="Times New Roman" panose="02020603050405020304" pitchFamily="18" charset="0"/>
            <a:cs typeface="Times New Roman" panose="02020603050405020304" pitchFamily="18" charset="0"/>
          </a:endParaRPr>
        </a:p>
      </dgm:t>
    </dgm:pt>
    <dgm:pt modelId="{3A38637F-F3AB-459B-95B3-2F083F4CC123}" type="parTrans" cxnId="{1F82F465-7AC0-42BC-89C9-A48B227E5BE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A3D0383D-EBD7-45F3-8C20-D4751EABB177}" type="sibTrans" cxnId="{1F82F465-7AC0-42BC-89C9-A48B227E5BE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C67E5A0B-757C-43FD-8E08-C0CFFDF57A70}">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200" smtClean="0">
              <a:latin typeface="Times New Roman" panose="02020603050405020304" pitchFamily="18" charset="0"/>
              <a:cs typeface="Times New Roman" panose="02020603050405020304" pitchFamily="18" charset="0"/>
            </a:rPr>
            <a:t>Người dùng không phải lúc nào cũng chia sẻ đầy đủ những thông tin của họ.</a:t>
          </a:r>
          <a:endParaRPr lang="en-US" sz="2200">
            <a:latin typeface="Times New Roman" panose="02020603050405020304" pitchFamily="18" charset="0"/>
            <a:cs typeface="Times New Roman" panose="02020603050405020304" pitchFamily="18" charset="0"/>
          </a:endParaRPr>
        </a:p>
      </dgm:t>
    </dgm:pt>
    <dgm:pt modelId="{51EA83C9-498E-49CA-8D5B-C72C0C487B2E}" type="parTrans" cxnId="{3AC6F3C2-D3F2-46C8-8C43-BCE27A28328D}">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3B315A3C-D74F-47F5-8F9E-1B8069097EFE}" type="sibTrans" cxnId="{3AC6F3C2-D3F2-46C8-8C43-BCE27A28328D}">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82DBBE86-2AD5-44D1-9FC8-02ADB93EF212}">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300" b="1" smtClean="0">
              <a:latin typeface="Times New Roman" panose="02020603050405020304" pitchFamily="18" charset="0"/>
              <a:cs typeface="Times New Roman" panose="02020603050405020304" pitchFamily="18" charset="0"/>
            </a:rPr>
            <a:t>Sự khác biệt lớn giữa các mạng xã hội</a:t>
          </a:r>
          <a:endParaRPr lang="en-US" sz="2300" b="1">
            <a:latin typeface="Times New Roman" panose="02020603050405020304" pitchFamily="18" charset="0"/>
            <a:cs typeface="Times New Roman" panose="02020603050405020304" pitchFamily="18" charset="0"/>
          </a:endParaRPr>
        </a:p>
      </dgm:t>
    </dgm:pt>
    <dgm:pt modelId="{5E15DB01-A890-452E-ADBB-0D8CBB944291}" type="parTrans" cxnId="{23D76C79-75E4-41A3-8980-DDBF4078F543}">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B1FF466E-2A59-491D-9AB5-E9729072E23E}" type="sibTrans" cxnId="{23D76C79-75E4-41A3-8980-DDBF4078F543}">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0B030F90-4375-49C7-A514-CE692D196D96}">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200" smtClean="0">
              <a:latin typeface="Times New Roman" panose="02020603050405020304" pitchFamily="18" charset="0"/>
              <a:cs typeface="Times New Roman" panose="02020603050405020304" pitchFamily="18" charset="0"/>
            </a:rPr>
            <a:t>Tính chất thông tin khác nhau dẫn đến cách định nghĩa đỉnh và cạnh khác nhau.</a:t>
          </a:r>
          <a:endParaRPr lang="en-US" sz="2200">
            <a:latin typeface="Times New Roman" panose="02020603050405020304" pitchFamily="18" charset="0"/>
            <a:cs typeface="Times New Roman" panose="02020603050405020304" pitchFamily="18" charset="0"/>
          </a:endParaRPr>
        </a:p>
      </dgm:t>
    </dgm:pt>
    <dgm:pt modelId="{40E47E1B-ECB3-40A1-A587-E371CD728E7A}" type="parTrans" cxnId="{90C3B621-B289-4840-940D-96A0AAA3C3C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6C1FBCEB-198D-4DB9-8AA5-F950DBDBA113}" type="sibTrans" cxnId="{90C3B621-B289-4840-940D-96A0AAA3C3C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630460EC-87A5-45A7-87EE-9B44D660AAE4}">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300" b="1" smtClean="0">
              <a:latin typeface="Times New Roman" panose="02020603050405020304" pitchFamily="18" charset="0"/>
              <a:cs typeface="Times New Roman" panose="02020603050405020304" pitchFamily="18" charset="0"/>
            </a:rPr>
            <a:t>Yêu cầu cao về thông tin dấu hiệu cạnh</a:t>
          </a:r>
          <a:endParaRPr lang="en-US" sz="2300" b="1">
            <a:latin typeface="Times New Roman" panose="02020603050405020304" pitchFamily="18" charset="0"/>
            <a:cs typeface="Times New Roman" panose="02020603050405020304" pitchFamily="18" charset="0"/>
          </a:endParaRPr>
        </a:p>
      </dgm:t>
    </dgm:pt>
    <dgm:pt modelId="{44F5213D-2CA3-4673-B076-1DE721CFEBE5}" type="parTrans" cxnId="{EBB75388-7350-4B42-966E-8ABB9D176F96}">
      <dgm:prSet/>
      <dgm:spPr/>
      <dgm:t>
        <a:bodyPr/>
        <a:lstStyle/>
        <a:p>
          <a:endParaRPr lang="en-US" sz="2300"/>
        </a:p>
      </dgm:t>
    </dgm:pt>
    <dgm:pt modelId="{CD65F4F2-DAB2-4BB2-A5F9-2CD399D72EEE}" type="sibTrans" cxnId="{EBB75388-7350-4B42-966E-8ABB9D176F96}">
      <dgm:prSet/>
      <dgm:spPr/>
      <dgm:t>
        <a:bodyPr/>
        <a:lstStyle/>
        <a:p>
          <a:endParaRPr lang="en-US" sz="2300"/>
        </a:p>
      </dgm:t>
    </dgm:pt>
    <dgm:pt modelId="{F287F594-36A5-4D19-869F-6C80886B49E3}">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200" smtClean="0">
              <a:latin typeface="Times New Roman" panose="02020603050405020304" pitchFamily="18" charset="0"/>
              <a:cs typeface="Times New Roman" panose="02020603050405020304" pitchFamily="18" charset="0"/>
            </a:rPr>
            <a:t>Dấu hiệu của tất cả các liên kết ngoại trừ liên kết cần dự đoán đều biết trước.</a:t>
          </a:r>
          <a:endParaRPr lang="en-US" sz="2200">
            <a:latin typeface="Times New Roman" panose="02020603050405020304" pitchFamily="18" charset="0"/>
            <a:cs typeface="Times New Roman" panose="02020603050405020304" pitchFamily="18" charset="0"/>
          </a:endParaRPr>
        </a:p>
      </dgm:t>
    </dgm:pt>
    <dgm:pt modelId="{A56FE76C-0017-4ADE-9284-796EAEB0BA7F}" type="parTrans" cxnId="{B0A60B79-2198-43D0-BC26-C5FCE45AA06C}">
      <dgm:prSet/>
      <dgm:spPr/>
      <dgm:t>
        <a:bodyPr/>
        <a:lstStyle/>
        <a:p>
          <a:endParaRPr lang="en-US" sz="2300"/>
        </a:p>
      </dgm:t>
    </dgm:pt>
    <dgm:pt modelId="{63F1E0DC-8581-4C09-9E02-24B151BD05D7}" type="sibTrans" cxnId="{B0A60B79-2198-43D0-BC26-C5FCE45AA06C}">
      <dgm:prSet/>
      <dgm:spPr/>
      <dgm:t>
        <a:bodyPr/>
        <a:lstStyle/>
        <a:p>
          <a:endParaRPr lang="en-US" sz="2300"/>
        </a:p>
      </dgm:t>
    </dgm:pt>
    <dgm:pt modelId="{E266DB54-CC91-4B92-B9A3-B2EA6D2895AF}" type="pres">
      <dgm:prSet presAssocID="{4E9DCE6F-9E52-4E8B-8ECE-A500A7B52BB9}" presName="Name0" presStyleCnt="0">
        <dgm:presLayoutVars>
          <dgm:dir/>
          <dgm:animLvl val="lvl"/>
          <dgm:resizeHandles val="exact"/>
        </dgm:presLayoutVars>
      </dgm:prSet>
      <dgm:spPr/>
      <dgm:t>
        <a:bodyPr/>
        <a:lstStyle/>
        <a:p>
          <a:endParaRPr lang="en-US"/>
        </a:p>
      </dgm:t>
    </dgm:pt>
    <dgm:pt modelId="{E02A3E13-DC66-43AC-A0FC-F08F8B450C58}" type="pres">
      <dgm:prSet presAssocID="{CF9C938F-CDC4-4D11-BED7-682A69B25EFE}" presName="linNode" presStyleCnt="0"/>
      <dgm:spPr/>
    </dgm:pt>
    <dgm:pt modelId="{AF9EB891-8846-48DA-8C3F-D1ACCCE13F3D}" type="pres">
      <dgm:prSet presAssocID="{CF9C938F-CDC4-4D11-BED7-682A69B25EFE}" presName="parentText" presStyleLbl="node1" presStyleIdx="0" presStyleCnt="4">
        <dgm:presLayoutVars>
          <dgm:chMax val="1"/>
          <dgm:bulletEnabled val="1"/>
        </dgm:presLayoutVars>
      </dgm:prSet>
      <dgm:spPr/>
      <dgm:t>
        <a:bodyPr/>
        <a:lstStyle/>
        <a:p>
          <a:endParaRPr lang="en-US"/>
        </a:p>
      </dgm:t>
    </dgm:pt>
    <dgm:pt modelId="{C1DEFB92-3B8B-4A6E-9F22-15D7A1F0B8D0}" type="pres">
      <dgm:prSet presAssocID="{CF9C938F-CDC4-4D11-BED7-682A69B25EFE}" presName="descendantText" presStyleLbl="alignAccFollowNode1" presStyleIdx="0" presStyleCnt="4">
        <dgm:presLayoutVars>
          <dgm:bulletEnabled val="1"/>
        </dgm:presLayoutVars>
      </dgm:prSet>
      <dgm:spPr/>
      <dgm:t>
        <a:bodyPr/>
        <a:lstStyle/>
        <a:p>
          <a:endParaRPr lang="en-US"/>
        </a:p>
      </dgm:t>
    </dgm:pt>
    <dgm:pt modelId="{E9E0CB54-A118-44C0-B6CA-61EA8F6C38F7}" type="pres">
      <dgm:prSet presAssocID="{65D5A2DE-DFC3-46B8-BC7E-FEB27A700935}" presName="sp" presStyleCnt="0"/>
      <dgm:spPr/>
    </dgm:pt>
    <dgm:pt modelId="{36B22A7D-280D-4D81-AF92-DD2A43D590AA}" type="pres">
      <dgm:prSet presAssocID="{9CE09764-2DB0-46F1-BD7E-701D1F6100FB}" presName="linNode" presStyleCnt="0"/>
      <dgm:spPr/>
    </dgm:pt>
    <dgm:pt modelId="{A64B2856-C31A-470A-A826-2B1AB86C4C4E}" type="pres">
      <dgm:prSet presAssocID="{9CE09764-2DB0-46F1-BD7E-701D1F6100FB}" presName="parentText" presStyleLbl="node1" presStyleIdx="1" presStyleCnt="4">
        <dgm:presLayoutVars>
          <dgm:chMax val="1"/>
          <dgm:bulletEnabled val="1"/>
        </dgm:presLayoutVars>
      </dgm:prSet>
      <dgm:spPr/>
      <dgm:t>
        <a:bodyPr/>
        <a:lstStyle/>
        <a:p>
          <a:endParaRPr lang="en-US"/>
        </a:p>
      </dgm:t>
    </dgm:pt>
    <dgm:pt modelId="{346F6B5F-1F77-4C17-94FE-0035CA51DDA5}" type="pres">
      <dgm:prSet presAssocID="{9CE09764-2DB0-46F1-BD7E-701D1F6100FB}" presName="descendantText" presStyleLbl="alignAccFollowNode1" presStyleIdx="1" presStyleCnt="4">
        <dgm:presLayoutVars>
          <dgm:bulletEnabled val="1"/>
        </dgm:presLayoutVars>
      </dgm:prSet>
      <dgm:spPr/>
      <dgm:t>
        <a:bodyPr/>
        <a:lstStyle/>
        <a:p>
          <a:endParaRPr lang="en-US"/>
        </a:p>
      </dgm:t>
    </dgm:pt>
    <dgm:pt modelId="{F6B088B5-F0A7-4572-B4BE-6FAFF3182842}" type="pres">
      <dgm:prSet presAssocID="{A3D0383D-EBD7-45F3-8C20-D4751EABB177}" presName="sp" presStyleCnt="0"/>
      <dgm:spPr/>
    </dgm:pt>
    <dgm:pt modelId="{9EEACF5C-57F9-486A-8551-32552EC585BB}" type="pres">
      <dgm:prSet presAssocID="{82DBBE86-2AD5-44D1-9FC8-02ADB93EF212}" presName="linNode" presStyleCnt="0"/>
      <dgm:spPr/>
    </dgm:pt>
    <dgm:pt modelId="{825FD5FC-9BBD-4AAC-BF1E-C1BB84E4EE11}" type="pres">
      <dgm:prSet presAssocID="{82DBBE86-2AD5-44D1-9FC8-02ADB93EF212}" presName="parentText" presStyleLbl="node1" presStyleIdx="2" presStyleCnt="4">
        <dgm:presLayoutVars>
          <dgm:chMax val="1"/>
          <dgm:bulletEnabled val="1"/>
        </dgm:presLayoutVars>
      </dgm:prSet>
      <dgm:spPr/>
      <dgm:t>
        <a:bodyPr/>
        <a:lstStyle/>
        <a:p>
          <a:endParaRPr lang="en-US"/>
        </a:p>
      </dgm:t>
    </dgm:pt>
    <dgm:pt modelId="{4BEEDFA3-9A85-47A0-9DE4-0C006B60C37B}" type="pres">
      <dgm:prSet presAssocID="{82DBBE86-2AD5-44D1-9FC8-02ADB93EF212}" presName="descendantText" presStyleLbl="alignAccFollowNode1" presStyleIdx="2" presStyleCnt="4">
        <dgm:presLayoutVars>
          <dgm:bulletEnabled val="1"/>
        </dgm:presLayoutVars>
      </dgm:prSet>
      <dgm:spPr/>
      <dgm:t>
        <a:bodyPr/>
        <a:lstStyle/>
        <a:p>
          <a:endParaRPr lang="en-US"/>
        </a:p>
      </dgm:t>
    </dgm:pt>
    <dgm:pt modelId="{D80E6ACB-ECF5-4ED1-B1A7-77FCFCFDD949}" type="pres">
      <dgm:prSet presAssocID="{B1FF466E-2A59-491D-9AB5-E9729072E23E}" presName="sp" presStyleCnt="0"/>
      <dgm:spPr/>
    </dgm:pt>
    <dgm:pt modelId="{EDEF8288-F30F-4D9B-85C5-13131E980D8E}" type="pres">
      <dgm:prSet presAssocID="{630460EC-87A5-45A7-87EE-9B44D660AAE4}" presName="linNode" presStyleCnt="0"/>
      <dgm:spPr/>
    </dgm:pt>
    <dgm:pt modelId="{089D258C-DA21-409F-BD77-79B517BE4E26}" type="pres">
      <dgm:prSet presAssocID="{630460EC-87A5-45A7-87EE-9B44D660AAE4}" presName="parentText" presStyleLbl="node1" presStyleIdx="3" presStyleCnt="4">
        <dgm:presLayoutVars>
          <dgm:chMax val="1"/>
          <dgm:bulletEnabled val="1"/>
        </dgm:presLayoutVars>
      </dgm:prSet>
      <dgm:spPr/>
      <dgm:t>
        <a:bodyPr/>
        <a:lstStyle/>
        <a:p>
          <a:endParaRPr lang="en-US"/>
        </a:p>
      </dgm:t>
    </dgm:pt>
    <dgm:pt modelId="{9B4842C4-27D2-422C-ABDF-F7A7A9D428B4}" type="pres">
      <dgm:prSet presAssocID="{630460EC-87A5-45A7-87EE-9B44D660AAE4}" presName="descendantText" presStyleLbl="alignAccFollowNode1" presStyleIdx="3" presStyleCnt="4">
        <dgm:presLayoutVars>
          <dgm:bulletEnabled val="1"/>
        </dgm:presLayoutVars>
      </dgm:prSet>
      <dgm:spPr/>
      <dgm:t>
        <a:bodyPr/>
        <a:lstStyle/>
        <a:p>
          <a:endParaRPr lang="en-US"/>
        </a:p>
      </dgm:t>
    </dgm:pt>
  </dgm:ptLst>
  <dgm:cxnLst>
    <dgm:cxn modelId="{B0A60B79-2198-43D0-BC26-C5FCE45AA06C}" srcId="{630460EC-87A5-45A7-87EE-9B44D660AAE4}" destId="{F287F594-36A5-4D19-869F-6C80886B49E3}" srcOrd="0" destOrd="0" parTransId="{A56FE76C-0017-4ADE-9284-796EAEB0BA7F}" sibTransId="{63F1E0DC-8581-4C09-9E02-24B151BD05D7}"/>
    <dgm:cxn modelId="{364B1388-48F8-4B63-BFAF-2ACC33025044}" type="presOf" srcId="{4E9DCE6F-9E52-4E8B-8ECE-A500A7B52BB9}" destId="{E266DB54-CC91-4B92-B9A3-B2EA6D2895AF}" srcOrd="0" destOrd="0" presId="urn:microsoft.com/office/officeart/2005/8/layout/vList5"/>
    <dgm:cxn modelId="{69DAA70B-EB33-42EE-B7B0-FA3BE7D43F5D}" type="presOf" srcId="{630460EC-87A5-45A7-87EE-9B44D660AAE4}" destId="{089D258C-DA21-409F-BD77-79B517BE4E26}" srcOrd="0" destOrd="0" presId="urn:microsoft.com/office/officeart/2005/8/layout/vList5"/>
    <dgm:cxn modelId="{23D76C79-75E4-41A3-8980-DDBF4078F543}" srcId="{4E9DCE6F-9E52-4E8B-8ECE-A500A7B52BB9}" destId="{82DBBE86-2AD5-44D1-9FC8-02ADB93EF212}" srcOrd="2" destOrd="0" parTransId="{5E15DB01-A890-452E-ADBB-0D8CBB944291}" sibTransId="{B1FF466E-2A59-491D-9AB5-E9729072E23E}"/>
    <dgm:cxn modelId="{1F82F465-7AC0-42BC-89C9-A48B227E5BEE}" srcId="{4E9DCE6F-9E52-4E8B-8ECE-A500A7B52BB9}" destId="{9CE09764-2DB0-46F1-BD7E-701D1F6100FB}" srcOrd="1" destOrd="0" parTransId="{3A38637F-F3AB-459B-95B3-2F083F4CC123}" sibTransId="{A3D0383D-EBD7-45F3-8C20-D4751EABB177}"/>
    <dgm:cxn modelId="{2895FAF0-E258-46F7-974E-225923B93DFC}" type="presOf" srcId="{82DBBE86-2AD5-44D1-9FC8-02ADB93EF212}" destId="{825FD5FC-9BBD-4AAC-BF1E-C1BB84E4EE11}" srcOrd="0" destOrd="0" presId="urn:microsoft.com/office/officeart/2005/8/layout/vList5"/>
    <dgm:cxn modelId="{C78005A4-5920-4DEA-AB8E-C0CBBE716115}" type="presOf" srcId="{9CE09764-2DB0-46F1-BD7E-701D1F6100FB}" destId="{A64B2856-C31A-470A-A826-2B1AB86C4C4E}" srcOrd="0" destOrd="0" presId="urn:microsoft.com/office/officeart/2005/8/layout/vList5"/>
    <dgm:cxn modelId="{9C345821-488C-4726-ABBE-A937743A9045}" srcId="{CF9C938F-CDC4-4D11-BED7-682A69B25EFE}" destId="{915B36D5-A9C8-49D5-9B5E-8F66582D9541}" srcOrd="0" destOrd="0" parTransId="{0C149EAC-2A88-4D38-B8D7-9E9D23658B4C}" sibTransId="{C5CD98FD-5E12-411B-B433-6305C13EF669}"/>
    <dgm:cxn modelId="{5EAB29D6-C366-4F7D-A15B-00D59DEFF72D}" type="presOf" srcId="{C67E5A0B-757C-43FD-8E08-C0CFFDF57A70}" destId="{346F6B5F-1F77-4C17-94FE-0035CA51DDA5}" srcOrd="0" destOrd="0" presId="urn:microsoft.com/office/officeart/2005/8/layout/vList5"/>
    <dgm:cxn modelId="{E2DA1ECA-B952-4690-8E23-ABC0C34A90F9}" type="presOf" srcId="{CF9C938F-CDC4-4D11-BED7-682A69B25EFE}" destId="{AF9EB891-8846-48DA-8C3F-D1ACCCE13F3D}" srcOrd="0" destOrd="0" presId="urn:microsoft.com/office/officeart/2005/8/layout/vList5"/>
    <dgm:cxn modelId="{EBB75388-7350-4B42-966E-8ABB9D176F96}" srcId="{4E9DCE6F-9E52-4E8B-8ECE-A500A7B52BB9}" destId="{630460EC-87A5-45A7-87EE-9B44D660AAE4}" srcOrd="3" destOrd="0" parTransId="{44F5213D-2CA3-4673-B076-1DE721CFEBE5}" sibTransId="{CD65F4F2-DAB2-4BB2-A5F9-2CD399D72EEE}"/>
    <dgm:cxn modelId="{90C3B621-B289-4840-940D-96A0AAA3C3CE}" srcId="{82DBBE86-2AD5-44D1-9FC8-02ADB93EF212}" destId="{0B030F90-4375-49C7-A514-CE692D196D96}" srcOrd="0" destOrd="0" parTransId="{40E47E1B-ECB3-40A1-A587-E371CD728E7A}" sibTransId="{6C1FBCEB-198D-4DB9-8AA5-F950DBDBA113}"/>
    <dgm:cxn modelId="{BF77117E-99A8-4278-AEC9-380771EC058E}" srcId="{4E9DCE6F-9E52-4E8B-8ECE-A500A7B52BB9}" destId="{CF9C938F-CDC4-4D11-BED7-682A69B25EFE}" srcOrd="0" destOrd="0" parTransId="{89F86D8F-0915-42C3-8C8B-F12A26877E2A}" sibTransId="{65D5A2DE-DFC3-46B8-BC7E-FEB27A700935}"/>
    <dgm:cxn modelId="{0B692EE0-4223-4EE0-B1EE-01F9EB36D1BC}" type="presOf" srcId="{915B36D5-A9C8-49D5-9B5E-8F66582D9541}" destId="{C1DEFB92-3B8B-4A6E-9F22-15D7A1F0B8D0}" srcOrd="0" destOrd="0" presId="urn:microsoft.com/office/officeart/2005/8/layout/vList5"/>
    <dgm:cxn modelId="{76216262-B697-4C79-939A-1B6CA81DEE3A}" type="presOf" srcId="{F287F594-36A5-4D19-869F-6C80886B49E3}" destId="{9B4842C4-27D2-422C-ABDF-F7A7A9D428B4}" srcOrd="0" destOrd="0" presId="urn:microsoft.com/office/officeart/2005/8/layout/vList5"/>
    <dgm:cxn modelId="{3AC6F3C2-D3F2-46C8-8C43-BCE27A28328D}" srcId="{9CE09764-2DB0-46F1-BD7E-701D1F6100FB}" destId="{C67E5A0B-757C-43FD-8E08-C0CFFDF57A70}" srcOrd="0" destOrd="0" parTransId="{51EA83C9-498E-49CA-8D5B-C72C0C487B2E}" sibTransId="{3B315A3C-D74F-47F5-8F9E-1B8069097EFE}"/>
    <dgm:cxn modelId="{0831B085-FEE1-4E28-8392-91B1B452C182}" type="presOf" srcId="{0B030F90-4375-49C7-A514-CE692D196D96}" destId="{4BEEDFA3-9A85-47A0-9DE4-0C006B60C37B}" srcOrd="0" destOrd="0" presId="urn:microsoft.com/office/officeart/2005/8/layout/vList5"/>
    <dgm:cxn modelId="{0379B5AC-8AC3-4BD7-BFA2-7EBDF9C79276}" type="presParOf" srcId="{E266DB54-CC91-4B92-B9A3-B2EA6D2895AF}" destId="{E02A3E13-DC66-43AC-A0FC-F08F8B450C58}" srcOrd="0" destOrd="0" presId="urn:microsoft.com/office/officeart/2005/8/layout/vList5"/>
    <dgm:cxn modelId="{B9EC678F-838C-439F-81A9-9C679936D9E0}" type="presParOf" srcId="{E02A3E13-DC66-43AC-A0FC-F08F8B450C58}" destId="{AF9EB891-8846-48DA-8C3F-D1ACCCE13F3D}" srcOrd="0" destOrd="0" presId="urn:microsoft.com/office/officeart/2005/8/layout/vList5"/>
    <dgm:cxn modelId="{042B7D36-177F-4138-85F2-2FA4E0EF35C9}" type="presParOf" srcId="{E02A3E13-DC66-43AC-A0FC-F08F8B450C58}" destId="{C1DEFB92-3B8B-4A6E-9F22-15D7A1F0B8D0}" srcOrd="1" destOrd="0" presId="urn:microsoft.com/office/officeart/2005/8/layout/vList5"/>
    <dgm:cxn modelId="{59E4D495-8947-419E-974C-AD7320E78A97}" type="presParOf" srcId="{E266DB54-CC91-4B92-B9A3-B2EA6D2895AF}" destId="{E9E0CB54-A118-44C0-B6CA-61EA8F6C38F7}" srcOrd="1" destOrd="0" presId="urn:microsoft.com/office/officeart/2005/8/layout/vList5"/>
    <dgm:cxn modelId="{CD490ECC-4D1F-446B-AF40-B39943A171D8}" type="presParOf" srcId="{E266DB54-CC91-4B92-B9A3-B2EA6D2895AF}" destId="{36B22A7D-280D-4D81-AF92-DD2A43D590AA}" srcOrd="2" destOrd="0" presId="urn:microsoft.com/office/officeart/2005/8/layout/vList5"/>
    <dgm:cxn modelId="{5E30858A-ADD0-4C1A-BFE0-3AF804F05AFB}" type="presParOf" srcId="{36B22A7D-280D-4D81-AF92-DD2A43D590AA}" destId="{A64B2856-C31A-470A-A826-2B1AB86C4C4E}" srcOrd="0" destOrd="0" presId="urn:microsoft.com/office/officeart/2005/8/layout/vList5"/>
    <dgm:cxn modelId="{143BE5F1-F05D-4785-A831-80F21511B71B}" type="presParOf" srcId="{36B22A7D-280D-4D81-AF92-DD2A43D590AA}" destId="{346F6B5F-1F77-4C17-94FE-0035CA51DDA5}" srcOrd="1" destOrd="0" presId="urn:microsoft.com/office/officeart/2005/8/layout/vList5"/>
    <dgm:cxn modelId="{343701DD-805F-41DB-966D-EB2EBEBCF389}" type="presParOf" srcId="{E266DB54-CC91-4B92-B9A3-B2EA6D2895AF}" destId="{F6B088B5-F0A7-4572-B4BE-6FAFF3182842}" srcOrd="3" destOrd="0" presId="urn:microsoft.com/office/officeart/2005/8/layout/vList5"/>
    <dgm:cxn modelId="{5B4054E7-9BAE-419F-95C2-2591C33318F6}" type="presParOf" srcId="{E266DB54-CC91-4B92-B9A3-B2EA6D2895AF}" destId="{9EEACF5C-57F9-486A-8551-32552EC585BB}" srcOrd="4" destOrd="0" presId="urn:microsoft.com/office/officeart/2005/8/layout/vList5"/>
    <dgm:cxn modelId="{4011EF77-A904-4616-A7C0-70883F1F9F23}" type="presParOf" srcId="{9EEACF5C-57F9-486A-8551-32552EC585BB}" destId="{825FD5FC-9BBD-4AAC-BF1E-C1BB84E4EE11}" srcOrd="0" destOrd="0" presId="urn:microsoft.com/office/officeart/2005/8/layout/vList5"/>
    <dgm:cxn modelId="{55DD25A2-96F6-4BCC-8D0F-90BE1C0307ED}" type="presParOf" srcId="{9EEACF5C-57F9-486A-8551-32552EC585BB}" destId="{4BEEDFA3-9A85-47A0-9DE4-0C006B60C37B}" srcOrd="1" destOrd="0" presId="urn:microsoft.com/office/officeart/2005/8/layout/vList5"/>
    <dgm:cxn modelId="{E69929E2-887E-4296-A553-6DC02430188A}" type="presParOf" srcId="{E266DB54-CC91-4B92-B9A3-B2EA6D2895AF}" destId="{D80E6ACB-ECF5-4ED1-B1A7-77FCFCFDD949}" srcOrd="5" destOrd="0" presId="urn:microsoft.com/office/officeart/2005/8/layout/vList5"/>
    <dgm:cxn modelId="{FF8177E8-8B33-407A-B66D-42D01CB8F830}" type="presParOf" srcId="{E266DB54-CC91-4B92-B9A3-B2EA6D2895AF}" destId="{EDEF8288-F30F-4D9B-85C5-13131E980D8E}" srcOrd="6" destOrd="0" presId="urn:microsoft.com/office/officeart/2005/8/layout/vList5"/>
    <dgm:cxn modelId="{A637EFAA-0CEA-4CCB-A786-C4D9D15AEDDA}" type="presParOf" srcId="{EDEF8288-F30F-4D9B-85C5-13131E980D8E}" destId="{089D258C-DA21-409F-BD77-79B517BE4E26}" srcOrd="0" destOrd="0" presId="urn:microsoft.com/office/officeart/2005/8/layout/vList5"/>
    <dgm:cxn modelId="{FB0C0BEB-5FBB-4E9B-85F8-762A64CD6339}" type="presParOf" srcId="{EDEF8288-F30F-4D9B-85C5-13131E980D8E}" destId="{9B4842C4-27D2-422C-ABDF-F7A7A9D428B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9DCE6F-9E52-4E8B-8ECE-A500A7B52BB9}"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n-US"/>
        </a:p>
      </dgm:t>
    </dgm:pt>
    <dgm:pt modelId="{CF9C938F-CDC4-4D11-BED7-682A69B25EFE}">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r>
            <a:rPr lang="en-US" sz="2200" b="1" smtClean="0">
              <a:latin typeface="Times New Roman" panose="02020603050405020304" pitchFamily="18" charset="0"/>
              <a:cs typeface="Times New Roman" panose="02020603050405020304" pitchFamily="18" charset="0"/>
            </a:rPr>
            <a:t>Guha [3] – 2004</a:t>
          </a:r>
          <a:endParaRPr lang="en-US" sz="2200" b="1">
            <a:latin typeface="Times New Roman" panose="02020603050405020304" pitchFamily="18" charset="0"/>
            <a:cs typeface="Times New Roman" panose="02020603050405020304" pitchFamily="18" charset="0"/>
          </a:endParaRPr>
        </a:p>
      </dgm:t>
    </dgm:pt>
    <dgm:pt modelId="{89F86D8F-0915-42C3-8C8B-F12A26877E2A}" type="parTrans" cxnId="{BF77117E-99A8-4278-AEC9-380771EC058E}">
      <dgm:prSet/>
      <dgm:spPr/>
      <dgm:t>
        <a:bodyPr/>
        <a:lstStyle/>
        <a:p>
          <a:pPr algn="just"/>
          <a:endParaRPr lang="en-US">
            <a:latin typeface="Times New Roman" panose="02020603050405020304" pitchFamily="18" charset="0"/>
            <a:cs typeface="Times New Roman" panose="02020603050405020304" pitchFamily="18" charset="0"/>
          </a:endParaRPr>
        </a:p>
      </dgm:t>
    </dgm:pt>
    <dgm:pt modelId="{65D5A2DE-DFC3-46B8-BC7E-FEB27A700935}" type="sibTrans" cxnId="{BF77117E-99A8-4278-AEC9-380771EC058E}">
      <dgm:prSet/>
      <dgm:spPr/>
      <dgm:t>
        <a:bodyPr/>
        <a:lstStyle/>
        <a:p>
          <a:pPr algn="just"/>
          <a:endParaRPr lang="en-US">
            <a:latin typeface="Times New Roman" panose="02020603050405020304" pitchFamily="18" charset="0"/>
            <a:cs typeface="Times New Roman" panose="02020603050405020304" pitchFamily="18" charset="0"/>
          </a:endParaRPr>
        </a:p>
      </dgm:t>
    </dgm:pt>
    <dgm:pt modelId="{915B36D5-A9C8-49D5-9B5E-8F66582D9541}">
      <dgm:prSet phldrT="[Text]" custT="1">
        <dgm:style>
          <a:lnRef idx="2">
            <a:schemeClr val="accent2"/>
          </a:lnRef>
          <a:fillRef idx="1">
            <a:schemeClr val="lt1"/>
          </a:fillRef>
          <a:effectRef idx="0">
            <a:schemeClr val="accent2"/>
          </a:effectRef>
          <a:fontRef idx="minor">
            <a:schemeClr val="dk1"/>
          </a:fontRef>
        </dgm:style>
      </dgm:prSet>
      <dgm:spPr/>
      <dgm:t>
        <a:bodyPr/>
        <a:lstStyle/>
        <a:p>
          <a:pPr algn="just"/>
          <a:r>
            <a:rPr lang="en-US" sz="2000" smtClean="0">
              <a:latin typeface="Times New Roman" panose="02020603050405020304" pitchFamily="18" charset="0"/>
              <a:cs typeface="Times New Roman" panose="02020603050405020304" pitchFamily="18" charset="0"/>
            </a:rPr>
            <a:t>Phương pháp lan truyền độ tin cậy</a:t>
          </a:r>
          <a:endParaRPr lang="en-US" sz="2000">
            <a:latin typeface="Times New Roman" panose="02020603050405020304" pitchFamily="18" charset="0"/>
            <a:cs typeface="Times New Roman" panose="02020603050405020304" pitchFamily="18" charset="0"/>
          </a:endParaRPr>
        </a:p>
      </dgm:t>
    </dgm:pt>
    <dgm:pt modelId="{0C149EAC-2A88-4D38-B8D7-9E9D23658B4C}" type="parTrans" cxnId="{9C345821-488C-4726-ABBE-A937743A9045}">
      <dgm:prSet/>
      <dgm:spPr/>
      <dgm:t>
        <a:bodyPr/>
        <a:lstStyle/>
        <a:p>
          <a:pPr algn="just"/>
          <a:endParaRPr lang="en-US">
            <a:latin typeface="Times New Roman" panose="02020603050405020304" pitchFamily="18" charset="0"/>
            <a:cs typeface="Times New Roman" panose="02020603050405020304" pitchFamily="18" charset="0"/>
          </a:endParaRPr>
        </a:p>
      </dgm:t>
    </dgm:pt>
    <dgm:pt modelId="{C5CD98FD-5E12-411B-B433-6305C13EF669}" type="sibTrans" cxnId="{9C345821-488C-4726-ABBE-A937743A9045}">
      <dgm:prSet/>
      <dgm:spPr/>
      <dgm:t>
        <a:bodyPr/>
        <a:lstStyle/>
        <a:p>
          <a:pPr algn="just"/>
          <a:endParaRPr lang="en-US">
            <a:latin typeface="Times New Roman" panose="02020603050405020304" pitchFamily="18" charset="0"/>
            <a:cs typeface="Times New Roman" panose="02020603050405020304" pitchFamily="18" charset="0"/>
          </a:endParaRPr>
        </a:p>
      </dgm:t>
    </dgm:pt>
    <dgm:pt modelId="{9CE09764-2DB0-46F1-BD7E-701D1F6100FB}">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r>
            <a:rPr lang="en-US" sz="2200" b="1" smtClean="0">
              <a:latin typeface="Times New Roman" panose="02020603050405020304" pitchFamily="18" charset="0"/>
              <a:cs typeface="Times New Roman" panose="02020603050405020304" pitchFamily="18" charset="0"/>
            </a:rPr>
            <a:t>Kunegis [4] – 2010</a:t>
          </a:r>
          <a:endParaRPr lang="en-US" sz="2200" b="1">
            <a:latin typeface="Times New Roman" panose="02020603050405020304" pitchFamily="18" charset="0"/>
            <a:cs typeface="Times New Roman" panose="02020603050405020304" pitchFamily="18" charset="0"/>
          </a:endParaRPr>
        </a:p>
      </dgm:t>
    </dgm:pt>
    <dgm:pt modelId="{3A38637F-F3AB-459B-95B3-2F083F4CC123}" type="parTrans" cxnId="{1F82F465-7AC0-42BC-89C9-A48B227E5BEE}">
      <dgm:prSet/>
      <dgm:spPr/>
      <dgm:t>
        <a:bodyPr/>
        <a:lstStyle/>
        <a:p>
          <a:pPr algn="just"/>
          <a:endParaRPr lang="en-US">
            <a:latin typeface="Times New Roman" panose="02020603050405020304" pitchFamily="18" charset="0"/>
            <a:cs typeface="Times New Roman" panose="02020603050405020304" pitchFamily="18" charset="0"/>
          </a:endParaRPr>
        </a:p>
      </dgm:t>
    </dgm:pt>
    <dgm:pt modelId="{A3D0383D-EBD7-45F3-8C20-D4751EABB177}" type="sibTrans" cxnId="{1F82F465-7AC0-42BC-89C9-A48B227E5BEE}">
      <dgm:prSet/>
      <dgm:spPr/>
      <dgm:t>
        <a:bodyPr/>
        <a:lstStyle/>
        <a:p>
          <a:pPr algn="just"/>
          <a:endParaRPr lang="en-US">
            <a:latin typeface="Times New Roman" panose="02020603050405020304" pitchFamily="18" charset="0"/>
            <a:cs typeface="Times New Roman" panose="02020603050405020304" pitchFamily="18" charset="0"/>
          </a:endParaRPr>
        </a:p>
      </dgm:t>
    </dgm:pt>
    <dgm:pt modelId="{C67E5A0B-757C-43FD-8E08-C0CFFDF57A70}">
      <dgm:prSet phldrT="[Text]" custT="1">
        <dgm:style>
          <a:lnRef idx="2">
            <a:schemeClr val="accent2"/>
          </a:lnRef>
          <a:fillRef idx="1">
            <a:schemeClr val="lt1"/>
          </a:fillRef>
          <a:effectRef idx="0">
            <a:schemeClr val="accent2"/>
          </a:effectRef>
          <a:fontRef idx="minor">
            <a:schemeClr val="dk1"/>
          </a:fontRef>
        </dgm:style>
      </dgm:prSet>
      <dgm:spPr/>
      <dgm:t>
        <a:bodyPr/>
        <a:lstStyle/>
        <a:p>
          <a:pPr algn="just"/>
          <a:r>
            <a:rPr lang="en-US" sz="2000" smtClean="0">
              <a:latin typeface="Times New Roman" panose="02020603050405020304" pitchFamily="18" charset="0"/>
              <a:cs typeface="Times New Roman" panose="02020603050405020304" pitchFamily="18" charset="0"/>
            </a:rPr>
            <a:t>Phương pháp phân tích phổ đồ thị</a:t>
          </a:r>
          <a:endParaRPr lang="en-US" sz="2000">
            <a:latin typeface="Times New Roman" panose="02020603050405020304" pitchFamily="18" charset="0"/>
            <a:cs typeface="Times New Roman" panose="02020603050405020304" pitchFamily="18" charset="0"/>
          </a:endParaRPr>
        </a:p>
      </dgm:t>
    </dgm:pt>
    <dgm:pt modelId="{51EA83C9-498E-49CA-8D5B-C72C0C487B2E}" type="parTrans" cxnId="{3AC6F3C2-D3F2-46C8-8C43-BCE27A28328D}">
      <dgm:prSet/>
      <dgm:spPr/>
      <dgm:t>
        <a:bodyPr/>
        <a:lstStyle/>
        <a:p>
          <a:pPr algn="just"/>
          <a:endParaRPr lang="en-US">
            <a:latin typeface="Times New Roman" panose="02020603050405020304" pitchFamily="18" charset="0"/>
            <a:cs typeface="Times New Roman" panose="02020603050405020304" pitchFamily="18" charset="0"/>
          </a:endParaRPr>
        </a:p>
      </dgm:t>
    </dgm:pt>
    <dgm:pt modelId="{3B315A3C-D74F-47F5-8F9E-1B8069097EFE}" type="sibTrans" cxnId="{3AC6F3C2-D3F2-46C8-8C43-BCE27A28328D}">
      <dgm:prSet/>
      <dgm:spPr/>
      <dgm:t>
        <a:bodyPr/>
        <a:lstStyle/>
        <a:p>
          <a:pPr algn="just"/>
          <a:endParaRPr lang="en-US">
            <a:latin typeface="Times New Roman" panose="02020603050405020304" pitchFamily="18" charset="0"/>
            <a:cs typeface="Times New Roman" panose="02020603050405020304" pitchFamily="18" charset="0"/>
          </a:endParaRPr>
        </a:p>
      </dgm:t>
    </dgm:pt>
    <dgm:pt modelId="{B70E5C29-ADDE-4BA7-B01B-313485DCA2E0}">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200" b="1" smtClean="0">
              <a:latin typeface="Times New Roman" panose="02020603050405020304" pitchFamily="18" charset="0"/>
              <a:cs typeface="Times New Roman" panose="02020603050405020304" pitchFamily="18" charset="0"/>
            </a:rPr>
            <a:t>Leskovec [5,6] – 2010</a:t>
          </a:r>
          <a:endParaRPr lang="en-US" sz="2200" b="1">
            <a:latin typeface="Times New Roman" panose="02020603050405020304" pitchFamily="18" charset="0"/>
            <a:cs typeface="Times New Roman" panose="02020603050405020304" pitchFamily="18" charset="0"/>
          </a:endParaRPr>
        </a:p>
      </dgm:t>
    </dgm:pt>
    <dgm:pt modelId="{877F606D-4D69-4B99-95E7-F862A831E02F}" type="parTrans" cxnId="{360C2710-C2C0-4854-8AF0-5E21D7CDF0E7}">
      <dgm:prSet/>
      <dgm:spPr/>
      <dgm:t>
        <a:bodyPr/>
        <a:lstStyle/>
        <a:p>
          <a:endParaRPr lang="en-US">
            <a:latin typeface="Times New Roman" panose="02020603050405020304" pitchFamily="18" charset="0"/>
            <a:cs typeface="Times New Roman" panose="02020603050405020304" pitchFamily="18" charset="0"/>
          </a:endParaRPr>
        </a:p>
      </dgm:t>
    </dgm:pt>
    <dgm:pt modelId="{9CB3D20D-F22B-4059-8B19-F7C961FED097}" type="sibTrans" cxnId="{360C2710-C2C0-4854-8AF0-5E21D7CDF0E7}">
      <dgm:prSet/>
      <dgm:spPr/>
      <dgm:t>
        <a:bodyPr/>
        <a:lstStyle/>
        <a:p>
          <a:endParaRPr lang="en-US">
            <a:latin typeface="Times New Roman" panose="02020603050405020304" pitchFamily="18" charset="0"/>
            <a:cs typeface="Times New Roman" panose="02020603050405020304" pitchFamily="18" charset="0"/>
          </a:endParaRPr>
        </a:p>
      </dgm:t>
    </dgm:pt>
    <dgm:pt modelId="{EE04F4E7-C309-4908-BB04-7C2EDEE94A03}">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200" b="1" smtClean="0">
              <a:latin typeface="Times New Roman" panose="02020603050405020304" pitchFamily="18" charset="0"/>
              <a:cs typeface="Times New Roman" panose="02020603050405020304" pitchFamily="18" charset="0"/>
            </a:rPr>
            <a:t>Kai-Yang [1] – 2011</a:t>
          </a:r>
          <a:endParaRPr lang="en-US" sz="2200" b="1">
            <a:latin typeface="Times New Roman" panose="02020603050405020304" pitchFamily="18" charset="0"/>
            <a:cs typeface="Times New Roman" panose="02020603050405020304" pitchFamily="18" charset="0"/>
          </a:endParaRPr>
        </a:p>
      </dgm:t>
    </dgm:pt>
    <dgm:pt modelId="{B25BA275-A09A-4EFA-BE78-DE1E28724892}" type="parTrans" cxnId="{3CBB7768-4275-4766-9D80-1B486DA926C5}">
      <dgm:prSet/>
      <dgm:spPr/>
      <dgm:t>
        <a:bodyPr/>
        <a:lstStyle/>
        <a:p>
          <a:endParaRPr lang="en-US">
            <a:latin typeface="Times New Roman" panose="02020603050405020304" pitchFamily="18" charset="0"/>
            <a:cs typeface="Times New Roman" panose="02020603050405020304" pitchFamily="18" charset="0"/>
          </a:endParaRPr>
        </a:p>
      </dgm:t>
    </dgm:pt>
    <dgm:pt modelId="{69D89E63-4A03-423B-8299-D2AA986F20B3}" type="sibTrans" cxnId="{3CBB7768-4275-4766-9D80-1B486DA926C5}">
      <dgm:prSet/>
      <dgm:spPr/>
      <dgm:t>
        <a:bodyPr/>
        <a:lstStyle/>
        <a:p>
          <a:endParaRPr lang="en-US">
            <a:latin typeface="Times New Roman" panose="02020603050405020304" pitchFamily="18" charset="0"/>
            <a:cs typeface="Times New Roman" panose="02020603050405020304" pitchFamily="18" charset="0"/>
          </a:endParaRPr>
        </a:p>
      </dgm:t>
    </dgm:pt>
    <dgm:pt modelId="{DE039F26-C609-4058-9808-9969C8D5E270}">
      <dgm:prSe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200" b="1" smtClean="0">
              <a:latin typeface="Times New Roman" panose="02020603050405020304" pitchFamily="18" charset="0"/>
              <a:cs typeface="Times New Roman" panose="02020603050405020304" pitchFamily="18" charset="0"/>
            </a:rPr>
            <a:t>Tuyen [8] – 2013</a:t>
          </a:r>
        </a:p>
      </dgm:t>
    </dgm:pt>
    <dgm:pt modelId="{B506D76A-6573-47E5-BB98-DFB85AE4283E}" type="parTrans" cxnId="{F49EF221-B292-4538-B608-E06C2D08E36D}">
      <dgm:prSet/>
      <dgm:spPr/>
      <dgm:t>
        <a:bodyPr/>
        <a:lstStyle/>
        <a:p>
          <a:endParaRPr lang="en-US">
            <a:latin typeface="Times New Roman" panose="02020603050405020304" pitchFamily="18" charset="0"/>
            <a:cs typeface="Times New Roman" panose="02020603050405020304" pitchFamily="18" charset="0"/>
          </a:endParaRPr>
        </a:p>
      </dgm:t>
    </dgm:pt>
    <dgm:pt modelId="{23D8AA72-2F17-44DC-8ACF-26E4360B24F0}" type="sibTrans" cxnId="{F49EF221-B292-4538-B608-E06C2D08E36D}">
      <dgm:prSet/>
      <dgm:spPr/>
      <dgm:t>
        <a:bodyPr/>
        <a:lstStyle/>
        <a:p>
          <a:endParaRPr lang="en-US">
            <a:latin typeface="Times New Roman" panose="02020603050405020304" pitchFamily="18" charset="0"/>
            <a:cs typeface="Times New Roman" panose="02020603050405020304" pitchFamily="18" charset="0"/>
          </a:endParaRPr>
        </a:p>
      </dgm:t>
    </dgm:pt>
    <dgm:pt modelId="{7DE05D26-19BD-4BA3-88D4-524E3AFA7420}">
      <dgm:prSe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200" b="1" smtClean="0">
              <a:latin typeface="Times New Roman" panose="02020603050405020304" pitchFamily="18" charset="0"/>
              <a:cs typeface="Times New Roman" panose="02020603050405020304" pitchFamily="18" charset="0"/>
            </a:rPr>
            <a:t>Ye [9] – 2013</a:t>
          </a:r>
        </a:p>
        <a:p>
          <a:pPr algn="ctr"/>
          <a:r>
            <a:rPr lang="en-US" sz="2200" b="1" smtClean="0">
              <a:latin typeface="Times New Roman" panose="02020603050405020304" pitchFamily="18" charset="0"/>
              <a:cs typeface="Times New Roman" panose="02020603050405020304" pitchFamily="18" charset="0"/>
            </a:rPr>
            <a:t>(mới thành lập)</a:t>
          </a:r>
          <a:endParaRPr lang="en-US" sz="2200" b="1">
            <a:latin typeface="Times New Roman" panose="02020603050405020304" pitchFamily="18" charset="0"/>
            <a:cs typeface="Times New Roman" panose="02020603050405020304" pitchFamily="18" charset="0"/>
          </a:endParaRPr>
        </a:p>
      </dgm:t>
    </dgm:pt>
    <dgm:pt modelId="{8551305D-F3CC-4D28-B901-236DB6D942FA}" type="parTrans" cxnId="{6224FDC8-BDAE-4089-A6FD-F180BF73881A}">
      <dgm:prSet/>
      <dgm:spPr/>
      <dgm:t>
        <a:bodyPr/>
        <a:lstStyle/>
        <a:p>
          <a:endParaRPr lang="en-US">
            <a:latin typeface="Times New Roman" panose="02020603050405020304" pitchFamily="18" charset="0"/>
            <a:cs typeface="Times New Roman" panose="02020603050405020304" pitchFamily="18" charset="0"/>
          </a:endParaRPr>
        </a:p>
      </dgm:t>
    </dgm:pt>
    <dgm:pt modelId="{326B7212-7013-4186-AFCC-077D597FDA44}" type="sibTrans" cxnId="{6224FDC8-BDAE-4089-A6FD-F180BF73881A}">
      <dgm:prSet/>
      <dgm:spPr/>
      <dgm:t>
        <a:bodyPr/>
        <a:lstStyle/>
        <a:p>
          <a:endParaRPr lang="en-US">
            <a:latin typeface="Times New Roman" panose="02020603050405020304" pitchFamily="18" charset="0"/>
            <a:cs typeface="Times New Roman" panose="02020603050405020304" pitchFamily="18" charset="0"/>
          </a:endParaRPr>
        </a:p>
      </dgm:t>
    </dgm:pt>
    <dgm:pt modelId="{A0FD642D-59C7-43CE-AE29-DC5CF9DD9B3B}">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000" smtClean="0">
              <a:latin typeface="Times New Roman" panose="02020603050405020304" pitchFamily="18" charset="0"/>
              <a:cs typeface="Times New Roman" panose="02020603050405020304" pitchFamily="18" charset="0"/>
            </a:rPr>
            <a:t>Phương pháp khai thác đặc trưng dựa vào lý thuyết cân bằng</a:t>
          </a:r>
          <a:endParaRPr lang="en-US" sz="2000">
            <a:latin typeface="Times New Roman" panose="02020603050405020304" pitchFamily="18" charset="0"/>
            <a:cs typeface="Times New Roman" panose="02020603050405020304" pitchFamily="18" charset="0"/>
          </a:endParaRPr>
        </a:p>
      </dgm:t>
    </dgm:pt>
    <dgm:pt modelId="{7964FC17-04C1-41FD-A5AC-D02B361A7E24}" type="parTrans" cxnId="{2B408CD9-D067-4DC2-8AF3-AB5851E10BD0}">
      <dgm:prSet/>
      <dgm:spPr/>
      <dgm:t>
        <a:bodyPr/>
        <a:lstStyle/>
        <a:p>
          <a:endParaRPr lang="en-US">
            <a:latin typeface="Times New Roman" panose="02020603050405020304" pitchFamily="18" charset="0"/>
            <a:cs typeface="Times New Roman" panose="02020603050405020304" pitchFamily="18" charset="0"/>
          </a:endParaRPr>
        </a:p>
      </dgm:t>
    </dgm:pt>
    <dgm:pt modelId="{8FA3D10B-8769-4F2D-BD7D-2FD1E6864724}" type="sibTrans" cxnId="{2B408CD9-D067-4DC2-8AF3-AB5851E10BD0}">
      <dgm:prSet/>
      <dgm:spPr/>
      <dgm:t>
        <a:bodyPr/>
        <a:lstStyle/>
        <a:p>
          <a:endParaRPr lang="en-US">
            <a:latin typeface="Times New Roman" panose="02020603050405020304" pitchFamily="18" charset="0"/>
            <a:cs typeface="Times New Roman" panose="02020603050405020304" pitchFamily="18" charset="0"/>
          </a:endParaRPr>
        </a:p>
      </dgm:t>
    </dgm:pt>
    <dgm:pt modelId="{858469E3-E62A-4FF1-8051-2261E6EC96C2}">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000" smtClean="0">
              <a:latin typeface="Times New Roman" panose="02020603050405020304" pitchFamily="18" charset="0"/>
              <a:cs typeface="Times New Roman" panose="02020603050405020304" pitchFamily="18" charset="0"/>
            </a:rPr>
            <a:t>Phương pháp HOC </a:t>
          </a:r>
          <a:r>
            <a:rPr lang="en-US" sz="2000" i="1" smtClean="0">
              <a:latin typeface="Times New Roman" panose="02020603050405020304" pitchFamily="18" charset="0"/>
              <a:cs typeface="Times New Roman" panose="02020603050405020304" pitchFamily="18" charset="0"/>
            </a:rPr>
            <a:t>(Higher Order Cycle</a:t>
          </a:r>
          <a:r>
            <a:rPr lang="en-US" sz="2000" smtClean="0">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dgm:t>
    </dgm:pt>
    <dgm:pt modelId="{93DA165C-EFA8-49F4-80B4-A49AAFC9269E}" type="parTrans" cxnId="{A260FD18-A139-4029-880A-4383F9072C45}">
      <dgm:prSet/>
      <dgm:spPr/>
      <dgm:t>
        <a:bodyPr/>
        <a:lstStyle/>
        <a:p>
          <a:endParaRPr lang="en-US">
            <a:latin typeface="Times New Roman" panose="02020603050405020304" pitchFamily="18" charset="0"/>
            <a:cs typeface="Times New Roman" panose="02020603050405020304" pitchFamily="18" charset="0"/>
          </a:endParaRPr>
        </a:p>
      </dgm:t>
    </dgm:pt>
    <dgm:pt modelId="{2500CF4C-91C1-4402-873F-E178A86F3116}" type="sibTrans" cxnId="{A260FD18-A139-4029-880A-4383F9072C45}">
      <dgm:prSet/>
      <dgm:spPr/>
      <dgm:t>
        <a:bodyPr/>
        <a:lstStyle/>
        <a:p>
          <a:endParaRPr lang="en-US">
            <a:latin typeface="Times New Roman" panose="02020603050405020304" pitchFamily="18" charset="0"/>
            <a:cs typeface="Times New Roman" panose="02020603050405020304" pitchFamily="18" charset="0"/>
          </a:endParaRPr>
        </a:p>
      </dgm:t>
    </dgm:pt>
    <dgm:pt modelId="{B71EC181-DDDD-47F2-9E73-C739888F2C01}">
      <dgm:prSe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000" smtClean="0">
              <a:latin typeface="Times New Roman" panose="02020603050405020304" pitchFamily="18" charset="0"/>
              <a:cs typeface="Times New Roman" panose="02020603050405020304" pitchFamily="18" charset="0"/>
            </a:rPr>
            <a:t>Phương pháp khai thác đặc trưng PNR (</a:t>
          </a:r>
          <a:r>
            <a:rPr lang="en-US" sz="2000" i="1" smtClean="0">
              <a:latin typeface="Times New Roman" panose="02020603050405020304" pitchFamily="18" charset="0"/>
              <a:cs typeface="Times New Roman" panose="02020603050405020304" pitchFamily="18" charset="0"/>
            </a:rPr>
            <a:t>Positive Negative Ratio</a:t>
          </a:r>
          <a:r>
            <a:rPr lang="en-US" sz="2000" smtClean="0">
              <a:latin typeface="Times New Roman" panose="02020603050405020304" pitchFamily="18" charset="0"/>
              <a:cs typeface="Times New Roman" panose="02020603050405020304" pitchFamily="18" charset="0"/>
            </a:rPr>
            <a:t>)</a:t>
          </a:r>
        </a:p>
      </dgm:t>
    </dgm:pt>
    <dgm:pt modelId="{CE4E93BA-617C-48B4-A778-B75C8AC1ADA2}" type="parTrans" cxnId="{819C5B87-DFA5-482D-B3AE-0831D9F00B57}">
      <dgm:prSet/>
      <dgm:spPr/>
      <dgm:t>
        <a:bodyPr/>
        <a:lstStyle/>
        <a:p>
          <a:endParaRPr lang="en-US">
            <a:latin typeface="Times New Roman" panose="02020603050405020304" pitchFamily="18" charset="0"/>
            <a:cs typeface="Times New Roman" panose="02020603050405020304" pitchFamily="18" charset="0"/>
          </a:endParaRPr>
        </a:p>
      </dgm:t>
    </dgm:pt>
    <dgm:pt modelId="{5057A0EE-4ACA-422D-992B-B465DEDD09E3}" type="sibTrans" cxnId="{819C5B87-DFA5-482D-B3AE-0831D9F00B57}">
      <dgm:prSet/>
      <dgm:spPr/>
      <dgm:t>
        <a:bodyPr/>
        <a:lstStyle/>
        <a:p>
          <a:endParaRPr lang="en-US">
            <a:latin typeface="Times New Roman" panose="02020603050405020304" pitchFamily="18" charset="0"/>
            <a:cs typeface="Times New Roman" panose="02020603050405020304" pitchFamily="18" charset="0"/>
          </a:endParaRPr>
        </a:p>
      </dgm:t>
    </dgm:pt>
    <dgm:pt modelId="{C87E99CE-87B1-451A-BC6D-8ABA84F6C477}">
      <dgm:prSe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000" smtClean="0">
              <a:latin typeface="Times New Roman" panose="02020603050405020304" pitchFamily="18" charset="0"/>
              <a:cs typeface="Times New Roman" panose="02020603050405020304" pitchFamily="18" charset="0"/>
            </a:rPr>
            <a:t>Phương pháp khai thác đặc trưng latent (</a:t>
          </a:r>
          <a:r>
            <a:rPr lang="en-US" sz="2000" i="1" smtClean="0">
              <a:latin typeface="Times New Roman" panose="02020603050405020304" pitchFamily="18" charset="0"/>
              <a:cs typeface="Times New Roman" panose="02020603050405020304" pitchFamily="18" charset="0"/>
            </a:rPr>
            <a:t>transfer learning</a:t>
          </a:r>
          <a:r>
            <a:rPr lang="en-US" sz="2000" smtClean="0">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dgm:t>
    </dgm:pt>
    <dgm:pt modelId="{78A9552C-C6C0-4DEB-9B5E-9E75CC65240A}" type="parTrans" cxnId="{C007E650-8A4C-4875-9FBC-1946FE26BF25}">
      <dgm:prSet/>
      <dgm:spPr/>
      <dgm:t>
        <a:bodyPr/>
        <a:lstStyle/>
        <a:p>
          <a:endParaRPr lang="en-US">
            <a:latin typeface="Times New Roman" panose="02020603050405020304" pitchFamily="18" charset="0"/>
            <a:cs typeface="Times New Roman" panose="02020603050405020304" pitchFamily="18" charset="0"/>
          </a:endParaRPr>
        </a:p>
      </dgm:t>
    </dgm:pt>
    <dgm:pt modelId="{36598CAE-E5FD-4F1C-8D5B-DA95FD9714E3}" type="sibTrans" cxnId="{C007E650-8A4C-4875-9FBC-1946FE26BF25}">
      <dgm:prSet/>
      <dgm:spPr/>
      <dgm:t>
        <a:bodyPr/>
        <a:lstStyle/>
        <a:p>
          <a:endParaRPr lang="en-US">
            <a:latin typeface="Times New Roman" panose="02020603050405020304" pitchFamily="18" charset="0"/>
            <a:cs typeface="Times New Roman" panose="02020603050405020304" pitchFamily="18" charset="0"/>
          </a:endParaRPr>
        </a:p>
      </dgm:t>
    </dgm:pt>
    <dgm:pt modelId="{E266DB54-CC91-4B92-B9A3-B2EA6D2895AF}" type="pres">
      <dgm:prSet presAssocID="{4E9DCE6F-9E52-4E8B-8ECE-A500A7B52BB9}" presName="Name0" presStyleCnt="0">
        <dgm:presLayoutVars>
          <dgm:dir/>
          <dgm:animLvl val="lvl"/>
          <dgm:resizeHandles val="exact"/>
        </dgm:presLayoutVars>
      </dgm:prSet>
      <dgm:spPr/>
      <dgm:t>
        <a:bodyPr/>
        <a:lstStyle/>
        <a:p>
          <a:endParaRPr lang="en-US"/>
        </a:p>
      </dgm:t>
    </dgm:pt>
    <dgm:pt modelId="{E02A3E13-DC66-43AC-A0FC-F08F8B450C58}" type="pres">
      <dgm:prSet presAssocID="{CF9C938F-CDC4-4D11-BED7-682A69B25EFE}" presName="linNode" presStyleCnt="0"/>
      <dgm:spPr/>
    </dgm:pt>
    <dgm:pt modelId="{AF9EB891-8846-48DA-8C3F-D1ACCCE13F3D}" type="pres">
      <dgm:prSet presAssocID="{CF9C938F-CDC4-4D11-BED7-682A69B25EFE}" presName="parentText" presStyleLbl="node1" presStyleIdx="0" presStyleCnt="6">
        <dgm:presLayoutVars>
          <dgm:chMax val="1"/>
          <dgm:bulletEnabled val="1"/>
        </dgm:presLayoutVars>
      </dgm:prSet>
      <dgm:spPr/>
      <dgm:t>
        <a:bodyPr/>
        <a:lstStyle/>
        <a:p>
          <a:endParaRPr lang="en-US"/>
        </a:p>
      </dgm:t>
    </dgm:pt>
    <dgm:pt modelId="{C1DEFB92-3B8B-4A6E-9F22-15D7A1F0B8D0}" type="pres">
      <dgm:prSet presAssocID="{CF9C938F-CDC4-4D11-BED7-682A69B25EFE}" presName="descendantText" presStyleLbl="alignAccFollowNode1" presStyleIdx="0" presStyleCnt="6">
        <dgm:presLayoutVars>
          <dgm:bulletEnabled val="1"/>
        </dgm:presLayoutVars>
      </dgm:prSet>
      <dgm:spPr/>
      <dgm:t>
        <a:bodyPr/>
        <a:lstStyle/>
        <a:p>
          <a:endParaRPr lang="en-US"/>
        </a:p>
      </dgm:t>
    </dgm:pt>
    <dgm:pt modelId="{E9E0CB54-A118-44C0-B6CA-61EA8F6C38F7}" type="pres">
      <dgm:prSet presAssocID="{65D5A2DE-DFC3-46B8-BC7E-FEB27A700935}" presName="sp" presStyleCnt="0"/>
      <dgm:spPr/>
    </dgm:pt>
    <dgm:pt modelId="{36B22A7D-280D-4D81-AF92-DD2A43D590AA}" type="pres">
      <dgm:prSet presAssocID="{9CE09764-2DB0-46F1-BD7E-701D1F6100FB}" presName="linNode" presStyleCnt="0"/>
      <dgm:spPr/>
    </dgm:pt>
    <dgm:pt modelId="{A64B2856-C31A-470A-A826-2B1AB86C4C4E}" type="pres">
      <dgm:prSet presAssocID="{9CE09764-2DB0-46F1-BD7E-701D1F6100FB}" presName="parentText" presStyleLbl="node1" presStyleIdx="1" presStyleCnt="6">
        <dgm:presLayoutVars>
          <dgm:chMax val="1"/>
          <dgm:bulletEnabled val="1"/>
        </dgm:presLayoutVars>
      </dgm:prSet>
      <dgm:spPr/>
      <dgm:t>
        <a:bodyPr/>
        <a:lstStyle/>
        <a:p>
          <a:endParaRPr lang="en-US"/>
        </a:p>
      </dgm:t>
    </dgm:pt>
    <dgm:pt modelId="{346F6B5F-1F77-4C17-94FE-0035CA51DDA5}" type="pres">
      <dgm:prSet presAssocID="{9CE09764-2DB0-46F1-BD7E-701D1F6100FB}" presName="descendantText" presStyleLbl="alignAccFollowNode1" presStyleIdx="1" presStyleCnt="6">
        <dgm:presLayoutVars>
          <dgm:bulletEnabled val="1"/>
        </dgm:presLayoutVars>
      </dgm:prSet>
      <dgm:spPr/>
      <dgm:t>
        <a:bodyPr/>
        <a:lstStyle/>
        <a:p>
          <a:endParaRPr lang="en-US"/>
        </a:p>
      </dgm:t>
    </dgm:pt>
    <dgm:pt modelId="{F6B088B5-F0A7-4572-B4BE-6FAFF3182842}" type="pres">
      <dgm:prSet presAssocID="{A3D0383D-EBD7-45F3-8C20-D4751EABB177}" presName="sp" presStyleCnt="0"/>
      <dgm:spPr/>
    </dgm:pt>
    <dgm:pt modelId="{8EA0CFF1-A889-4F21-BE61-E092D364CD94}" type="pres">
      <dgm:prSet presAssocID="{B70E5C29-ADDE-4BA7-B01B-313485DCA2E0}" presName="linNode" presStyleCnt="0"/>
      <dgm:spPr/>
    </dgm:pt>
    <dgm:pt modelId="{707191D8-1BC5-4A4D-A943-8B318C10207D}" type="pres">
      <dgm:prSet presAssocID="{B70E5C29-ADDE-4BA7-B01B-313485DCA2E0}" presName="parentText" presStyleLbl="node1" presStyleIdx="2" presStyleCnt="6">
        <dgm:presLayoutVars>
          <dgm:chMax val="1"/>
          <dgm:bulletEnabled val="1"/>
        </dgm:presLayoutVars>
      </dgm:prSet>
      <dgm:spPr/>
      <dgm:t>
        <a:bodyPr/>
        <a:lstStyle/>
        <a:p>
          <a:endParaRPr lang="en-US"/>
        </a:p>
      </dgm:t>
    </dgm:pt>
    <dgm:pt modelId="{5D3C5835-8462-4E0E-B5E3-B716DA1CCE55}" type="pres">
      <dgm:prSet presAssocID="{B70E5C29-ADDE-4BA7-B01B-313485DCA2E0}" presName="descendantText" presStyleLbl="alignAccFollowNode1" presStyleIdx="2" presStyleCnt="6">
        <dgm:presLayoutVars>
          <dgm:bulletEnabled val="1"/>
        </dgm:presLayoutVars>
      </dgm:prSet>
      <dgm:spPr/>
      <dgm:t>
        <a:bodyPr/>
        <a:lstStyle/>
        <a:p>
          <a:endParaRPr lang="en-US"/>
        </a:p>
      </dgm:t>
    </dgm:pt>
    <dgm:pt modelId="{34D21630-64F7-49E2-92BF-6FCB39ED99E1}" type="pres">
      <dgm:prSet presAssocID="{9CB3D20D-F22B-4059-8B19-F7C961FED097}" presName="sp" presStyleCnt="0"/>
      <dgm:spPr/>
    </dgm:pt>
    <dgm:pt modelId="{6B94043D-0085-4BBA-A2D6-5597BB5FBC1C}" type="pres">
      <dgm:prSet presAssocID="{EE04F4E7-C309-4908-BB04-7C2EDEE94A03}" presName="linNode" presStyleCnt="0"/>
      <dgm:spPr/>
    </dgm:pt>
    <dgm:pt modelId="{43E8B594-63E9-4802-96DA-3ECAEFBC2D26}" type="pres">
      <dgm:prSet presAssocID="{EE04F4E7-C309-4908-BB04-7C2EDEE94A03}" presName="parentText" presStyleLbl="node1" presStyleIdx="3" presStyleCnt="6">
        <dgm:presLayoutVars>
          <dgm:chMax val="1"/>
          <dgm:bulletEnabled val="1"/>
        </dgm:presLayoutVars>
      </dgm:prSet>
      <dgm:spPr/>
      <dgm:t>
        <a:bodyPr/>
        <a:lstStyle/>
        <a:p>
          <a:endParaRPr lang="en-US"/>
        </a:p>
      </dgm:t>
    </dgm:pt>
    <dgm:pt modelId="{817329EC-DD6E-4859-B47E-A27E8F96F19B}" type="pres">
      <dgm:prSet presAssocID="{EE04F4E7-C309-4908-BB04-7C2EDEE94A03}" presName="descendantText" presStyleLbl="alignAccFollowNode1" presStyleIdx="3" presStyleCnt="6">
        <dgm:presLayoutVars>
          <dgm:bulletEnabled val="1"/>
        </dgm:presLayoutVars>
      </dgm:prSet>
      <dgm:spPr/>
      <dgm:t>
        <a:bodyPr/>
        <a:lstStyle/>
        <a:p>
          <a:endParaRPr lang="en-US"/>
        </a:p>
      </dgm:t>
    </dgm:pt>
    <dgm:pt modelId="{D26FFBE8-504A-4134-95FF-D44A5791C125}" type="pres">
      <dgm:prSet presAssocID="{69D89E63-4A03-423B-8299-D2AA986F20B3}" presName="sp" presStyleCnt="0"/>
      <dgm:spPr/>
    </dgm:pt>
    <dgm:pt modelId="{9164097E-2F93-42F0-A6CE-619A471BD504}" type="pres">
      <dgm:prSet presAssocID="{DE039F26-C609-4058-9808-9969C8D5E270}" presName="linNode" presStyleCnt="0"/>
      <dgm:spPr/>
    </dgm:pt>
    <dgm:pt modelId="{81F799CA-1854-498E-AFC9-4F79DA3E710C}" type="pres">
      <dgm:prSet presAssocID="{DE039F26-C609-4058-9808-9969C8D5E270}" presName="parentText" presStyleLbl="node1" presStyleIdx="4" presStyleCnt="6">
        <dgm:presLayoutVars>
          <dgm:chMax val="1"/>
          <dgm:bulletEnabled val="1"/>
        </dgm:presLayoutVars>
      </dgm:prSet>
      <dgm:spPr/>
      <dgm:t>
        <a:bodyPr/>
        <a:lstStyle/>
        <a:p>
          <a:endParaRPr lang="en-US"/>
        </a:p>
      </dgm:t>
    </dgm:pt>
    <dgm:pt modelId="{AF7E9239-C596-4A5B-AB26-FE12123B0134}" type="pres">
      <dgm:prSet presAssocID="{DE039F26-C609-4058-9808-9969C8D5E270}" presName="descendantText" presStyleLbl="alignAccFollowNode1" presStyleIdx="4" presStyleCnt="6">
        <dgm:presLayoutVars>
          <dgm:bulletEnabled val="1"/>
        </dgm:presLayoutVars>
      </dgm:prSet>
      <dgm:spPr/>
      <dgm:t>
        <a:bodyPr/>
        <a:lstStyle/>
        <a:p>
          <a:endParaRPr lang="en-US"/>
        </a:p>
      </dgm:t>
    </dgm:pt>
    <dgm:pt modelId="{F78CA358-3C14-40A5-9A53-A8A3FB1C370C}" type="pres">
      <dgm:prSet presAssocID="{23D8AA72-2F17-44DC-8ACF-26E4360B24F0}" presName="sp" presStyleCnt="0"/>
      <dgm:spPr/>
    </dgm:pt>
    <dgm:pt modelId="{583BD4CD-DAE4-4E91-825C-463BBC5B4E8C}" type="pres">
      <dgm:prSet presAssocID="{7DE05D26-19BD-4BA3-88D4-524E3AFA7420}" presName="linNode" presStyleCnt="0"/>
      <dgm:spPr/>
    </dgm:pt>
    <dgm:pt modelId="{A16B549E-0722-4217-8252-1FAEE0DDB896}" type="pres">
      <dgm:prSet presAssocID="{7DE05D26-19BD-4BA3-88D4-524E3AFA7420}" presName="parentText" presStyleLbl="node1" presStyleIdx="5" presStyleCnt="6">
        <dgm:presLayoutVars>
          <dgm:chMax val="1"/>
          <dgm:bulletEnabled val="1"/>
        </dgm:presLayoutVars>
      </dgm:prSet>
      <dgm:spPr/>
      <dgm:t>
        <a:bodyPr/>
        <a:lstStyle/>
        <a:p>
          <a:endParaRPr lang="en-US"/>
        </a:p>
      </dgm:t>
    </dgm:pt>
    <dgm:pt modelId="{D240C840-C848-4EF7-8E68-6BBD0FB1F59A}" type="pres">
      <dgm:prSet presAssocID="{7DE05D26-19BD-4BA3-88D4-524E3AFA7420}" presName="descendantText" presStyleLbl="alignAccFollowNode1" presStyleIdx="5" presStyleCnt="6">
        <dgm:presLayoutVars>
          <dgm:bulletEnabled val="1"/>
        </dgm:presLayoutVars>
      </dgm:prSet>
      <dgm:spPr/>
      <dgm:t>
        <a:bodyPr/>
        <a:lstStyle/>
        <a:p>
          <a:endParaRPr lang="en-US"/>
        </a:p>
      </dgm:t>
    </dgm:pt>
  </dgm:ptLst>
  <dgm:cxnLst>
    <dgm:cxn modelId="{1F82F465-7AC0-42BC-89C9-A48B227E5BEE}" srcId="{4E9DCE6F-9E52-4E8B-8ECE-A500A7B52BB9}" destId="{9CE09764-2DB0-46F1-BD7E-701D1F6100FB}" srcOrd="1" destOrd="0" parTransId="{3A38637F-F3AB-459B-95B3-2F083F4CC123}" sibTransId="{A3D0383D-EBD7-45F3-8C20-D4751EABB177}"/>
    <dgm:cxn modelId="{F49EF221-B292-4538-B608-E06C2D08E36D}" srcId="{4E9DCE6F-9E52-4E8B-8ECE-A500A7B52BB9}" destId="{DE039F26-C609-4058-9808-9969C8D5E270}" srcOrd="4" destOrd="0" parTransId="{B506D76A-6573-47E5-BB98-DFB85AE4283E}" sibTransId="{23D8AA72-2F17-44DC-8ACF-26E4360B24F0}"/>
    <dgm:cxn modelId="{F7CBCE8D-DD16-410F-9053-B7B5B89F2664}" type="presOf" srcId="{CF9C938F-CDC4-4D11-BED7-682A69B25EFE}" destId="{AF9EB891-8846-48DA-8C3F-D1ACCCE13F3D}" srcOrd="0" destOrd="0" presId="urn:microsoft.com/office/officeart/2005/8/layout/vList5"/>
    <dgm:cxn modelId="{BF77117E-99A8-4278-AEC9-380771EC058E}" srcId="{4E9DCE6F-9E52-4E8B-8ECE-A500A7B52BB9}" destId="{CF9C938F-CDC4-4D11-BED7-682A69B25EFE}" srcOrd="0" destOrd="0" parTransId="{89F86D8F-0915-42C3-8C8B-F12A26877E2A}" sibTransId="{65D5A2DE-DFC3-46B8-BC7E-FEB27A700935}"/>
    <dgm:cxn modelId="{4E4AB91C-3526-457F-A257-3100B772D860}" type="presOf" srcId="{858469E3-E62A-4FF1-8051-2261E6EC96C2}" destId="{817329EC-DD6E-4859-B47E-A27E8F96F19B}" srcOrd="0" destOrd="0" presId="urn:microsoft.com/office/officeart/2005/8/layout/vList5"/>
    <dgm:cxn modelId="{8A9ABAF4-DB89-4FA8-8E71-620B4C0DDD0D}" type="presOf" srcId="{9CE09764-2DB0-46F1-BD7E-701D1F6100FB}" destId="{A64B2856-C31A-470A-A826-2B1AB86C4C4E}" srcOrd="0" destOrd="0" presId="urn:microsoft.com/office/officeart/2005/8/layout/vList5"/>
    <dgm:cxn modelId="{8CB1E1E6-3433-4A07-8CCB-3000876FED2A}" type="presOf" srcId="{B70E5C29-ADDE-4BA7-B01B-313485DCA2E0}" destId="{707191D8-1BC5-4A4D-A943-8B318C10207D}" srcOrd="0" destOrd="0" presId="urn:microsoft.com/office/officeart/2005/8/layout/vList5"/>
    <dgm:cxn modelId="{9C345821-488C-4726-ABBE-A937743A9045}" srcId="{CF9C938F-CDC4-4D11-BED7-682A69B25EFE}" destId="{915B36D5-A9C8-49D5-9B5E-8F66582D9541}" srcOrd="0" destOrd="0" parTransId="{0C149EAC-2A88-4D38-B8D7-9E9D23658B4C}" sibTransId="{C5CD98FD-5E12-411B-B433-6305C13EF669}"/>
    <dgm:cxn modelId="{DA007D2D-95EC-4043-BED7-F30E718E9AEC}" type="presOf" srcId="{C87E99CE-87B1-451A-BC6D-8ABA84F6C477}" destId="{D240C840-C848-4EF7-8E68-6BBD0FB1F59A}" srcOrd="0" destOrd="0" presId="urn:microsoft.com/office/officeart/2005/8/layout/vList5"/>
    <dgm:cxn modelId="{3CBB7768-4275-4766-9D80-1B486DA926C5}" srcId="{4E9DCE6F-9E52-4E8B-8ECE-A500A7B52BB9}" destId="{EE04F4E7-C309-4908-BB04-7C2EDEE94A03}" srcOrd="3" destOrd="0" parTransId="{B25BA275-A09A-4EFA-BE78-DE1E28724892}" sibTransId="{69D89E63-4A03-423B-8299-D2AA986F20B3}"/>
    <dgm:cxn modelId="{360C2710-C2C0-4854-8AF0-5E21D7CDF0E7}" srcId="{4E9DCE6F-9E52-4E8B-8ECE-A500A7B52BB9}" destId="{B70E5C29-ADDE-4BA7-B01B-313485DCA2E0}" srcOrd="2" destOrd="0" parTransId="{877F606D-4D69-4B99-95E7-F862A831E02F}" sibTransId="{9CB3D20D-F22B-4059-8B19-F7C961FED097}"/>
    <dgm:cxn modelId="{5FED2404-6353-4941-B0D4-B19626B906D8}" type="presOf" srcId="{C67E5A0B-757C-43FD-8E08-C0CFFDF57A70}" destId="{346F6B5F-1F77-4C17-94FE-0035CA51DDA5}" srcOrd="0" destOrd="0" presId="urn:microsoft.com/office/officeart/2005/8/layout/vList5"/>
    <dgm:cxn modelId="{C007E650-8A4C-4875-9FBC-1946FE26BF25}" srcId="{7DE05D26-19BD-4BA3-88D4-524E3AFA7420}" destId="{C87E99CE-87B1-451A-BC6D-8ABA84F6C477}" srcOrd="0" destOrd="0" parTransId="{78A9552C-C6C0-4DEB-9B5E-9E75CC65240A}" sibTransId="{36598CAE-E5FD-4F1C-8D5B-DA95FD9714E3}"/>
    <dgm:cxn modelId="{2AFA37F1-B9E5-4413-BED9-5C05317D46DF}" type="presOf" srcId="{B71EC181-DDDD-47F2-9E73-C739888F2C01}" destId="{AF7E9239-C596-4A5B-AB26-FE12123B0134}" srcOrd="0" destOrd="0" presId="urn:microsoft.com/office/officeart/2005/8/layout/vList5"/>
    <dgm:cxn modelId="{06865453-DC6B-453A-B159-C9843AAE17B3}" type="presOf" srcId="{7DE05D26-19BD-4BA3-88D4-524E3AFA7420}" destId="{A16B549E-0722-4217-8252-1FAEE0DDB896}" srcOrd="0" destOrd="0" presId="urn:microsoft.com/office/officeart/2005/8/layout/vList5"/>
    <dgm:cxn modelId="{6224FDC8-BDAE-4089-A6FD-F180BF73881A}" srcId="{4E9DCE6F-9E52-4E8B-8ECE-A500A7B52BB9}" destId="{7DE05D26-19BD-4BA3-88D4-524E3AFA7420}" srcOrd="5" destOrd="0" parTransId="{8551305D-F3CC-4D28-B901-236DB6D942FA}" sibTransId="{326B7212-7013-4186-AFCC-077D597FDA44}"/>
    <dgm:cxn modelId="{3AC6F3C2-D3F2-46C8-8C43-BCE27A28328D}" srcId="{9CE09764-2DB0-46F1-BD7E-701D1F6100FB}" destId="{C67E5A0B-757C-43FD-8E08-C0CFFDF57A70}" srcOrd="0" destOrd="0" parTransId="{51EA83C9-498E-49CA-8D5B-C72C0C487B2E}" sibTransId="{3B315A3C-D74F-47F5-8F9E-1B8069097EFE}"/>
    <dgm:cxn modelId="{2B408CD9-D067-4DC2-8AF3-AB5851E10BD0}" srcId="{B70E5C29-ADDE-4BA7-B01B-313485DCA2E0}" destId="{A0FD642D-59C7-43CE-AE29-DC5CF9DD9B3B}" srcOrd="0" destOrd="0" parTransId="{7964FC17-04C1-41FD-A5AC-D02B361A7E24}" sibTransId="{8FA3D10B-8769-4F2D-BD7D-2FD1E6864724}"/>
    <dgm:cxn modelId="{8313B55D-3EAE-48BC-A171-B742FE8EDC27}" type="presOf" srcId="{915B36D5-A9C8-49D5-9B5E-8F66582D9541}" destId="{C1DEFB92-3B8B-4A6E-9F22-15D7A1F0B8D0}" srcOrd="0" destOrd="0" presId="urn:microsoft.com/office/officeart/2005/8/layout/vList5"/>
    <dgm:cxn modelId="{4F725D4C-E06F-48AD-9061-35C1471D0266}" type="presOf" srcId="{DE039F26-C609-4058-9808-9969C8D5E270}" destId="{81F799CA-1854-498E-AFC9-4F79DA3E710C}" srcOrd="0" destOrd="0" presId="urn:microsoft.com/office/officeart/2005/8/layout/vList5"/>
    <dgm:cxn modelId="{089E0408-FA2D-4026-84E4-0E02473A95A4}" type="presOf" srcId="{4E9DCE6F-9E52-4E8B-8ECE-A500A7B52BB9}" destId="{E266DB54-CC91-4B92-B9A3-B2EA6D2895AF}" srcOrd="0" destOrd="0" presId="urn:microsoft.com/office/officeart/2005/8/layout/vList5"/>
    <dgm:cxn modelId="{1F4BF894-3F74-450D-A217-531E117D20DD}" type="presOf" srcId="{A0FD642D-59C7-43CE-AE29-DC5CF9DD9B3B}" destId="{5D3C5835-8462-4E0E-B5E3-B716DA1CCE55}" srcOrd="0" destOrd="0" presId="urn:microsoft.com/office/officeart/2005/8/layout/vList5"/>
    <dgm:cxn modelId="{04A9211D-7741-4218-AE7B-C51278EF2BB7}" type="presOf" srcId="{EE04F4E7-C309-4908-BB04-7C2EDEE94A03}" destId="{43E8B594-63E9-4802-96DA-3ECAEFBC2D26}" srcOrd="0" destOrd="0" presId="urn:microsoft.com/office/officeart/2005/8/layout/vList5"/>
    <dgm:cxn modelId="{A260FD18-A139-4029-880A-4383F9072C45}" srcId="{EE04F4E7-C309-4908-BB04-7C2EDEE94A03}" destId="{858469E3-E62A-4FF1-8051-2261E6EC96C2}" srcOrd="0" destOrd="0" parTransId="{93DA165C-EFA8-49F4-80B4-A49AAFC9269E}" sibTransId="{2500CF4C-91C1-4402-873F-E178A86F3116}"/>
    <dgm:cxn modelId="{819C5B87-DFA5-482D-B3AE-0831D9F00B57}" srcId="{DE039F26-C609-4058-9808-9969C8D5E270}" destId="{B71EC181-DDDD-47F2-9E73-C739888F2C01}" srcOrd="0" destOrd="0" parTransId="{CE4E93BA-617C-48B4-A778-B75C8AC1ADA2}" sibTransId="{5057A0EE-4ACA-422D-992B-B465DEDD09E3}"/>
    <dgm:cxn modelId="{2E890003-0ABD-4194-822A-7008BB7053D7}" type="presParOf" srcId="{E266DB54-CC91-4B92-B9A3-B2EA6D2895AF}" destId="{E02A3E13-DC66-43AC-A0FC-F08F8B450C58}" srcOrd="0" destOrd="0" presId="urn:microsoft.com/office/officeart/2005/8/layout/vList5"/>
    <dgm:cxn modelId="{92FE4E7F-647C-49EC-BE60-64115A3A8121}" type="presParOf" srcId="{E02A3E13-DC66-43AC-A0FC-F08F8B450C58}" destId="{AF9EB891-8846-48DA-8C3F-D1ACCCE13F3D}" srcOrd="0" destOrd="0" presId="urn:microsoft.com/office/officeart/2005/8/layout/vList5"/>
    <dgm:cxn modelId="{7FD29ED0-6442-44CF-B0F9-0C7844C9D18E}" type="presParOf" srcId="{E02A3E13-DC66-43AC-A0FC-F08F8B450C58}" destId="{C1DEFB92-3B8B-4A6E-9F22-15D7A1F0B8D0}" srcOrd="1" destOrd="0" presId="urn:microsoft.com/office/officeart/2005/8/layout/vList5"/>
    <dgm:cxn modelId="{C492D54A-96A8-4438-913E-10348EE4FC31}" type="presParOf" srcId="{E266DB54-CC91-4B92-B9A3-B2EA6D2895AF}" destId="{E9E0CB54-A118-44C0-B6CA-61EA8F6C38F7}" srcOrd="1" destOrd="0" presId="urn:microsoft.com/office/officeart/2005/8/layout/vList5"/>
    <dgm:cxn modelId="{5ACBA6C2-040C-4119-BA75-B1D7EB7B6880}" type="presParOf" srcId="{E266DB54-CC91-4B92-B9A3-B2EA6D2895AF}" destId="{36B22A7D-280D-4D81-AF92-DD2A43D590AA}" srcOrd="2" destOrd="0" presId="urn:microsoft.com/office/officeart/2005/8/layout/vList5"/>
    <dgm:cxn modelId="{49F72D45-704B-4334-84E7-7841E55F3CC8}" type="presParOf" srcId="{36B22A7D-280D-4D81-AF92-DD2A43D590AA}" destId="{A64B2856-C31A-470A-A826-2B1AB86C4C4E}" srcOrd="0" destOrd="0" presId="urn:microsoft.com/office/officeart/2005/8/layout/vList5"/>
    <dgm:cxn modelId="{FF5ED374-3318-4745-8A8D-51EB491F9629}" type="presParOf" srcId="{36B22A7D-280D-4D81-AF92-DD2A43D590AA}" destId="{346F6B5F-1F77-4C17-94FE-0035CA51DDA5}" srcOrd="1" destOrd="0" presId="urn:microsoft.com/office/officeart/2005/8/layout/vList5"/>
    <dgm:cxn modelId="{7D052183-2C71-44A8-9DD7-A0E40B0A78BA}" type="presParOf" srcId="{E266DB54-CC91-4B92-B9A3-B2EA6D2895AF}" destId="{F6B088B5-F0A7-4572-B4BE-6FAFF3182842}" srcOrd="3" destOrd="0" presId="urn:microsoft.com/office/officeart/2005/8/layout/vList5"/>
    <dgm:cxn modelId="{CE96973A-2E4D-4305-BF4B-C26C4B06A93B}" type="presParOf" srcId="{E266DB54-CC91-4B92-B9A3-B2EA6D2895AF}" destId="{8EA0CFF1-A889-4F21-BE61-E092D364CD94}" srcOrd="4" destOrd="0" presId="urn:microsoft.com/office/officeart/2005/8/layout/vList5"/>
    <dgm:cxn modelId="{C085FAB6-BB06-490A-9CEF-CF1EE0BAC372}" type="presParOf" srcId="{8EA0CFF1-A889-4F21-BE61-E092D364CD94}" destId="{707191D8-1BC5-4A4D-A943-8B318C10207D}" srcOrd="0" destOrd="0" presId="urn:microsoft.com/office/officeart/2005/8/layout/vList5"/>
    <dgm:cxn modelId="{3728B969-27D5-40EE-BA03-3D88E68BADE0}" type="presParOf" srcId="{8EA0CFF1-A889-4F21-BE61-E092D364CD94}" destId="{5D3C5835-8462-4E0E-B5E3-B716DA1CCE55}" srcOrd="1" destOrd="0" presId="urn:microsoft.com/office/officeart/2005/8/layout/vList5"/>
    <dgm:cxn modelId="{74F23430-10E7-47EF-A06E-15A36549A6CC}" type="presParOf" srcId="{E266DB54-CC91-4B92-B9A3-B2EA6D2895AF}" destId="{34D21630-64F7-49E2-92BF-6FCB39ED99E1}" srcOrd="5" destOrd="0" presId="urn:microsoft.com/office/officeart/2005/8/layout/vList5"/>
    <dgm:cxn modelId="{86662501-436D-4A97-BB26-9F444E5D561E}" type="presParOf" srcId="{E266DB54-CC91-4B92-B9A3-B2EA6D2895AF}" destId="{6B94043D-0085-4BBA-A2D6-5597BB5FBC1C}" srcOrd="6" destOrd="0" presId="urn:microsoft.com/office/officeart/2005/8/layout/vList5"/>
    <dgm:cxn modelId="{8AE5ADE0-B73E-4EEF-93B4-4E83E7355843}" type="presParOf" srcId="{6B94043D-0085-4BBA-A2D6-5597BB5FBC1C}" destId="{43E8B594-63E9-4802-96DA-3ECAEFBC2D26}" srcOrd="0" destOrd="0" presId="urn:microsoft.com/office/officeart/2005/8/layout/vList5"/>
    <dgm:cxn modelId="{EB0B38A0-BB00-42D2-AAB6-E2F0D2E21CF9}" type="presParOf" srcId="{6B94043D-0085-4BBA-A2D6-5597BB5FBC1C}" destId="{817329EC-DD6E-4859-B47E-A27E8F96F19B}" srcOrd="1" destOrd="0" presId="urn:microsoft.com/office/officeart/2005/8/layout/vList5"/>
    <dgm:cxn modelId="{F0FBAAFA-44E2-4DA6-8F3B-EE130E63FB78}" type="presParOf" srcId="{E266DB54-CC91-4B92-B9A3-B2EA6D2895AF}" destId="{D26FFBE8-504A-4134-95FF-D44A5791C125}" srcOrd="7" destOrd="0" presId="urn:microsoft.com/office/officeart/2005/8/layout/vList5"/>
    <dgm:cxn modelId="{BE9472C4-502B-4358-BBA3-C40FFE531753}" type="presParOf" srcId="{E266DB54-CC91-4B92-B9A3-B2EA6D2895AF}" destId="{9164097E-2F93-42F0-A6CE-619A471BD504}" srcOrd="8" destOrd="0" presId="urn:microsoft.com/office/officeart/2005/8/layout/vList5"/>
    <dgm:cxn modelId="{54549FCA-C41B-48B6-8650-52D887A7CED9}" type="presParOf" srcId="{9164097E-2F93-42F0-A6CE-619A471BD504}" destId="{81F799CA-1854-498E-AFC9-4F79DA3E710C}" srcOrd="0" destOrd="0" presId="urn:microsoft.com/office/officeart/2005/8/layout/vList5"/>
    <dgm:cxn modelId="{3C54852F-C9A6-427A-ACC6-135ADFA7BB72}" type="presParOf" srcId="{9164097E-2F93-42F0-A6CE-619A471BD504}" destId="{AF7E9239-C596-4A5B-AB26-FE12123B0134}" srcOrd="1" destOrd="0" presId="urn:microsoft.com/office/officeart/2005/8/layout/vList5"/>
    <dgm:cxn modelId="{6EF5EDCA-7F4B-440C-9109-EB530C19694D}" type="presParOf" srcId="{E266DB54-CC91-4B92-B9A3-B2EA6D2895AF}" destId="{F78CA358-3C14-40A5-9A53-A8A3FB1C370C}" srcOrd="9" destOrd="0" presId="urn:microsoft.com/office/officeart/2005/8/layout/vList5"/>
    <dgm:cxn modelId="{F7781777-6E34-42E5-8CE6-58CB238EA7D5}" type="presParOf" srcId="{E266DB54-CC91-4B92-B9A3-B2EA6D2895AF}" destId="{583BD4CD-DAE4-4E91-825C-463BBC5B4E8C}" srcOrd="10" destOrd="0" presId="urn:microsoft.com/office/officeart/2005/8/layout/vList5"/>
    <dgm:cxn modelId="{5F24B752-6854-4B62-B569-32472E946AB6}" type="presParOf" srcId="{583BD4CD-DAE4-4E91-825C-463BBC5B4E8C}" destId="{A16B549E-0722-4217-8252-1FAEE0DDB896}" srcOrd="0" destOrd="0" presId="urn:microsoft.com/office/officeart/2005/8/layout/vList5"/>
    <dgm:cxn modelId="{F051DC07-F51E-470A-ABEC-928B57DCE11A}" type="presParOf" srcId="{583BD4CD-DAE4-4E91-825C-463BBC5B4E8C}" destId="{D240C840-C848-4EF7-8E68-6BBD0FB1F59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CC259E-C153-4512-BD10-47A7C1DAA612}" type="doc">
      <dgm:prSet loTypeId="urn:microsoft.com/office/officeart/2005/8/layout/orgChart1" loCatId="hierarchy" qsTypeId="urn:microsoft.com/office/officeart/2005/8/quickstyle/simple1" qsCatId="simple" csTypeId="urn:microsoft.com/office/officeart/2005/8/colors/accent1_1" csCatId="accent1" phldr="1"/>
      <dgm:spPr/>
      <dgm:t>
        <a:bodyPr/>
        <a:lstStyle/>
        <a:p>
          <a:endParaRPr lang="en-US"/>
        </a:p>
      </dgm:t>
    </dgm:pt>
    <dgm:pt modelId="{A9A5930F-12A1-47E2-AAF0-F6D588DA72D1}">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3000" b="1" smtClean="0">
              <a:latin typeface="Times New Roman" panose="02020603050405020304" pitchFamily="18" charset="0"/>
              <a:cs typeface="Times New Roman" panose="02020603050405020304" pitchFamily="18" charset="0"/>
            </a:rPr>
            <a:t>Dữ liệu huấn luyện</a:t>
          </a:r>
          <a:endParaRPr lang="en-US" sz="3000" b="1">
            <a:latin typeface="Times New Roman" panose="02020603050405020304" pitchFamily="18" charset="0"/>
            <a:cs typeface="Times New Roman" panose="02020603050405020304" pitchFamily="18" charset="0"/>
          </a:endParaRPr>
        </a:p>
      </dgm:t>
    </dgm:pt>
    <dgm:pt modelId="{4A014635-E626-4A91-B900-C431ABDF1284}" type="parTrans" cxnId="{C95CB511-412D-4782-A260-5B5482AA6C95}">
      <dgm:prSet/>
      <dgm:spPr/>
      <dgm:t>
        <a:bodyPr/>
        <a:lstStyle/>
        <a:p>
          <a:endParaRPr lang="en-US">
            <a:latin typeface="Times New Roman" panose="02020603050405020304" pitchFamily="18" charset="0"/>
            <a:cs typeface="Times New Roman" panose="02020603050405020304" pitchFamily="18" charset="0"/>
          </a:endParaRPr>
        </a:p>
      </dgm:t>
    </dgm:pt>
    <dgm:pt modelId="{8A6205B7-58A8-4AC3-B331-7342D978C9FF}" type="sibTrans" cxnId="{C95CB511-412D-4782-A260-5B5482AA6C95}">
      <dgm:prSet/>
      <dgm:spPr/>
      <dgm:t>
        <a:bodyPr/>
        <a:lstStyle/>
        <a:p>
          <a:endParaRPr lang="en-US">
            <a:latin typeface="Times New Roman" panose="02020603050405020304" pitchFamily="18" charset="0"/>
            <a:cs typeface="Times New Roman" panose="02020603050405020304" pitchFamily="18" charset="0"/>
          </a:endParaRPr>
        </a:p>
      </dgm:t>
    </dgm:pt>
    <dgm:pt modelId="{248928E6-63D9-41AA-BE4B-D6398587E7CD}">
      <dgm:prSet phldrT="[Text]" custT="1">
        <dgm:style>
          <a:lnRef idx="2">
            <a:schemeClr val="accent2"/>
          </a:lnRef>
          <a:fillRef idx="1">
            <a:schemeClr val="lt1"/>
          </a:fillRef>
          <a:effectRef idx="0">
            <a:schemeClr val="accent2"/>
          </a:effectRef>
          <a:fontRef idx="minor">
            <a:schemeClr val="dk1"/>
          </a:fontRef>
        </dgm:style>
      </dgm:prSet>
      <dgm:spPr/>
      <dgm:t>
        <a:bodyPr/>
        <a:lstStyle/>
        <a:p>
          <a:pPr algn="ctr"/>
          <a:r>
            <a:rPr lang="en-US" sz="2400" b="1" smtClean="0">
              <a:latin typeface="Times New Roman" panose="02020603050405020304" pitchFamily="18" charset="0"/>
              <a:cs typeface="Times New Roman" panose="02020603050405020304" pitchFamily="18" charset="0"/>
            </a:rPr>
            <a:t>Đồ thị mục tiêu</a:t>
          </a:r>
          <a:r>
            <a:rPr lang="en-US" sz="2400" smtClean="0">
              <a:latin typeface="Times New Roman" panose="02020603050405020304" pitchFamily="18" charset="0"/>
              <a:cs typeface="Times New Roman" panose="02020603050405020304" pitchFamily="18" charset="0"/>
            </a:rPr>
            <a:t>: đồ thị của mạng xã hội mới thành lập có thông tin dấu hiệu cạnh rất khan hiếm.</a:t>
          </a:r>
          <a:endParaRPr lang="en-US" sz="2400">
            <a:latin typeface="Times New Roman" panose="02020603050405020304" pitchFamily="18" charset="0"/>
            <a:cs typeface="Times New Roman" panose="02020603050405020304" pitchFamily="18" charset="0"/>
          </a:endParaRPr>
        </a:p>
      </dgm:t>
    </dgm:pt>
    <dgm:pt modelId="{B123FC30-56BD-453D-9AC7-97A581398C01}" type="parTrans" cxnId="{5E143E48-6FCF-47C5-B6C5-94D369EF1F9A}">
      <dgm:prSet>
        <dgm:style>
          <a:lnRef idx="1">
            <a:schemeClr val="accent2"/>
          </a:lnRef>
          <a:fillRef idx="0">
            <a:schemeClr val="accent2"/>
          </a:fillRef>
          <a:effectRef idx="0">
            <a:schemeClr val="accent2"/>
          </a:effectRef>
          <a:fontRef idx="minor">
            <a:schemeClr val="tx1"/>
          </a:fontRef>
        </dgm:style>
      </dgm:prSet>
      <dgm:spPr/>
      <dgm:t>
        <a:bodyPr/>
        <a:lstStyle/>
        <a:p>
          <a:endParaRPr lang="en-US">
            <a:latin typeface="Times New Roman" panose="02020603050405020304" pitchFamily="18" charset="0"/>
            <a:cs typeface="Times New Roman" panose="02020603050405020304" pitchFamily="18" charset="0"/>
          </a:endParaRPr>
        </a:p>
      </dgm:t>
    </dgm:pt>
    <dgm:pt modelId="{9CAEEFBA-CD33-4A59-BA17-D9EFA70AFF06}" type="sibTrans" cxnId="{5E143E48-6FCF-47C5-B6C5-94D369EF1F9A}">
      <dgm:prSet/>
      <dgm:spPr/>
      <dgm:t>
        <a:bodyPr/>
        <a:lstStyle/>
        <a:p>
          <a:endParaRPr lang="en-US">
            <a:latin typeface="Times New Roman" panose="02020603050405020304" pitchFamily="18" charset="0"/>
            <a:cs typeface="Times New Roman" panose="02020603050405020304" pitchFamily="18" charset="0"/>
          </a:endParaRPr>
        </a:p>
      </dgm:t>
    </dgm:pt>
    <dgm:pt modelId="{A41A2116-51D6-42D9-AA90-ACFE448CFC77}">
      <dgm:prSet phldrT="[Text]" custT="1"/>
      <dgm:spPr/>
      <dgm:t>
        <a:bodyPr/>
        <a:lstStyle/>
        <a:p>
          <a:pPr algn="ctr"/>
          <a:r>
            <a:rPr lang="en-US" sz="2400" b="1" smtClean="0">
              <a:latin typeface="Times New Roman" panose="02020603050405020304" pitchFamily="18" charset="0"/>
              <a:cs typeface="Times New Roman" panose="02020603050405020304" pitchFamily="18" charset="0"/>
            </a:rPr>
            <a:t>Đồ thị hỗ trợ</a:t>
          </a:r>
          <a:r>
            <a:rPr lang="en-US" sz="2400" smtClean="0">
              <a:latin typeface="Times New Roman" panose="02020603050405020304" pitchFamily="18" charset="0"/>
              <a:cs typeface="Times New Roman" panose="02020603050405020304" pitchFamily="18" charset="0"/>
            </a:rPr>
            <a:t>: đồ thị của một mạng xã hội khác có nhiều thông tin dấu hiệu cạnh.</a:t>
          </a:r>
          <a:endParaRPr lang="en-US" sz="2400">
            <a:latin typeface="Times New Roman" panose="02020603050405020304" pitchFamily="18" charset="0"/>
            <a:cs typeface="Times New Roman" panose="02020603050405020304" pitchFamily="18" charset="0"/>
          </a:endParaRPr>
        </a:p>
      </dgm:t>
    </dgm:pt>
    <dgm:pt modelId="{9E1C4DA4-32BE-46C5-AEF2-9A6EF0ECC10C}" type="parTrans" cxnId="{B172B271-9483-466F-8D76-3C84DD78A710}">
      <dgm:prSet/>
      <dgm:spPr/>
      <dgm:t>
        <a:bodyPr/>
        <a:lstStyle/>
        <a:p>
          <a:endParaRPr lang="en-US">
            <a:latin typeface="Times New Roman" panose="02020603050405020304" pitchFamily="18" charset="0"/>
            <a:cs typeface="Times New Roman" panose="02020603050405020304" pitchFamily="18" charset="0"/>
          </a:endParaRPr>
        </a:p>
      </dgm:t>
    </dgm:pt>
    <dgm:pt modelId="{E6C843C5-CD97-4E56-8336-7833A042BF82}" type="sibTrans" cxnId="{B172B271-9483-466F-8D76-3C84DD78A710}">
      <dgm:prSet/>
      <dgm:spPr/>
      <dgm:t>
        <a:bodyPr/>
        <a:lstStyle/>
        <a:p>
          <a:endParaRPr lang="en-US">
            <a:latin typeface="Times New Roman" panose="02020603050405020304" pitchFamily="18" charset="0"/>
            <a:cs typeface="Times New Roman" panose="02020603050405020304" pitchFamily="18" charset="0"/>
          </a:endParaRPr>
        </a:p>
      </dgm:t>
    </dgm:pt>
    <dgm:pt modelId="{51AC969D-ED88-434B-8DFD-63F7FCF8A3FF}" type="pres">
      <dgm:prSet presAssocID="{2FCC259E-C153-4512-BD10-47A7C1DAA612}" presName="hierChild1" presStyleCnt="0">
        <dgm:presLayoutVars>
          <dgm:orgChart val="1"/>
          <dgm:chPref val="1"/>
          <dgm:dir/>
          <dgm:animOne val="branch"/>
          <dgm:animLvl val="lvl"/>
          <dgm:resizeHandles/>
        </dgm:presLayoutVars>
      </dgm:prSet>
      <dgm:spPr/>
      <dgm:t>
        <a:bodyPr/>
        <a:lstStyle/>
        <a:p>
          <a:endParaRPr lang="en-US"/>
        </a:p>
      </dgm:t>
    </dgm:pt>
    <dgm:pt modelId="{2B8B728C-3BF0-46A8-8B07-068D84E81C3A}" type="pres">
      <dgm:prSet presAssocID="{A9A5930F-12A1-47E2-AAF0-F6D588DA72D1}" presName="hierRoot1" presStyleCnt="0">
        <dgm:presLayoutVars>
          <dgm:hierBranch val="init"/>
        </dgm:presLayoutVars>
      </dgm:prSet>
      <dgm:spPr/>
      <dgm:t>
        <a:bodyPr/>
        <a:lstStyle/>
        <a:p>
          <a:endParaRPr lang="en-US"/>
        </a:p>
      </dgm:t>
    </dgm:pt>
    <dgm:pt modelId="{B536F732-DFCB-4CA2-935B-8A4744EC511E}" type="pres">
      <dgm:prSet presAssocID="{A9A5930F-12A1-47E2-AAF0-F6D588DA72D1}" presName="rootComposite1" presStyleCnt="0"/>
      <dgm:spPr/>
      <dgm:t>
        <a:bodyPr/>
        <a:lstStyle/>
        <a:p>
          <a:endParaRPr lang="en-US"/>
        </a:p>
      </dgm:t>
    </dgm:pt>
    <dgm:pt modelId="{CE498A2A-0EDF-4609-9376-B52572754136}" type="pres">
      <dgm:prSet presAssocID="{A9A5930F-12A1-47E2-AAF0-F6D588DA72D1}" presName="rootText1" presStyleLbl="node0" presStyleIdx="0" presStyleCnt="1" custScaleY="33751">
        <dgm:presLayoutVars>
          <dgm:chPref val="3"/>
        </dgm:presLayoutVars>
      </dgm:prSet>
      <dgm:spPr/>
      <dgm:t>
        <a:bodyPr/>
        <a:lstStyle/>
        <a:p>
          <a:endParaRPr lang="en-US"/>
        </a:p>
      </dgm:t>
    </dgm:pt>
    <dgm:pt modelId="{3E2CC3F8-0841-40E8-9FDE-D26BCDCC2669}" type="pres">
      <dgm:prSet presAssocID="{A9A5930F-12A1-47E2-AAF0-F6D588DA72D1}" presName="rootConnector1" presStyleLbl="node1" presStyleIdx="0" presStyleCnt="0"/>
      <dgm:spPr/>
      <dgm:t>
        <a:bodyPr/>
        <a:lstStyle/>
        <a:p>
          <a:endParaRPr lang="en-US"/>
        </a:p>
      </dgm:t>
    </dgm:pt>
    <dgm:pt modelId="{0EC708B1-DF40-4FC0-8080-957F61D70833}" type="pres">
      <dgm:prSet presAssocID="{A9A5930F-12A1-47E2-AAF0-F6D588DA72D1}" presName="hierChild2" presStyleCnt="0"/>
      <dgm:spPr/>
      <dgm:t>
        <a:bodyPr/>
        <a:lstStyle/>
        <a:p>
          <a:endParaRPr lang="en-US"/>
        </a:p>
      </dgm:t>
    </dgm:pt>
    <dgm:pt modelId="{8983B074-2583-43FB-92BF-0E934C6DC8B3}" type="pres">
      <dgm:prSet presAssocID="{B123FC30-56BD-453D-9AC7-97A581398C01}" presName="Name37" presStyleLbl="parChTrans1D2" presStyleIdx="0" presStyleCnt="2"/>
      <dgm:spPr/>
      <dgm:t>
        <a:bodyPr/>
        <a:lstStyle/>
        <a:p>
          <a:endParaRPr lang="en-US"/>
        </a:p>
      </dgm:t>
    </dgm:pt>
    <dgm:pt modelId="{98D496CC-C09B-4412-973D-09E2C99F85AE}" type="pres">
      <dgm:prSet presAssocID="{248928E6-63D9-41AA-BE4B-D6398587E7CD}" presName="hierRoot2" presStyleCnt="0">
        <dgm:presLayoutVars>
          <dgm:hierBranch val="init"/>
        </dgm:presLayoutVars>
      </dgm:prSet>
      <dgm:spPr/>
      <dgm:t>
        <a:bodyPr/>
        <a:lstStyle/>
        <a:p>
          <a:endParaRPr lang="en-US"/>
        </a:p>
      </dgm:t>
    </dgm:pt>
    <dgm:pt modelId="{AF94777D-53C3-456D-811D-8CEA1061E752}" type="pres">
      <dgm:prSet presAssocID="{248928E6-63D9-41AA-BE4B-D6398587E7CD}" presName="rootComposite" presStyleCnt="0"/>
      <dgm:spPr/>
      <dgm:t>
        <a:bodyPr/>
        <a:lstStyle/>
        <a:p>
          <a:endParaRPr lang="en-US"/>
        </a:p>
      </dgm:t>
    </dgm:pt>
    <dgm:pt modelId="{0C9F8B19-7E3F-4A00-999A-3BD217C0252C}" type="pres">
      <dgm:prSet presAssocID="{248928E6-63D9-41AA-BE4B-D6398587E7CD}" presName="rootText" presStyleLbl="node2" presStyleIdx="0" presStyleCnt="2">
        <dgm:presLayoutVars>
          <dgm:chPref val="3"/>
        </dgm:presLayoutVars>
      </dgm:prSet>
      <dgm:spPr/>
      <dgm:t>
        <a:bodyPr/>
        <a:lstStyle/>
        <a:p>
          <a:endParaRPr lang="en-US"/>
        </a:p>
      </dgm:t>
    </dgm:pt>
    <dgm:pt modelId="{61E54F1C-438C-4AF9-A91D-9560E421B634}" type="pres">
      <dgm:prSet presAssocID="{248928E6-63D9-41AA-BE4B-D6398587E7CD}" presName="rootConnector" presStyleLbl="node2" presStyleIdx="0" presStyleCnt="2"/>
      <dgm:spPr/>
      <dgm:t>
        <a:bodyPr/>
        <a:lstStyle/>
        <a:p>
          <a:endParaRPr lang="en-US"/>
        </a:p>
      </dgm:t>
    </dgm:pt>
    <dgm:pt modelId="{121416CB-030C-4EB4-89D7-8F7F9A40C6E2}" type="pres">
      <dgm:prSet presAssocID="{248928E6-63D9-41AA-BE4B-D6398587E7CD}" presName="hierChild4" presStyleCnt="0"/>
      <dgm:spPr/>
      <dgm:t>
        <a:bodyPr/>
        <a:lstStyle/>
        <a:p>
          <a:endParaRPr lang="en-US"/>
        </a:p>
      </dgm:t>
    </dgm:pt>
    <dgm:pt modelId="{1CBF6316-48F5-47A4-94BB-FA0BDD8F629C}" type="pres">
      <dgm:prSet presAssocID="{248928E6-63D9-41AA-BE4B-D6398587E7CD}" presName="hierChild5" presStyleCnt="0"/>
      <dgm:spPr/>
      <dgm:t>
        <a:bodyPr/>
        <a:lstStyle/>
        <a:p>
          <a:endParaRPr lang="en-US"/>
        </a:p>
      </dgm:t>
    </dgm:pt>
    <dgm:pt modelId="{ABBBC4B4-A3D5-4A8C-87A1-49DF09A5C187}" type="pres">
      <dgm:prSet presAssocID="{9E1C4DA4-32BE-46C5-AEF2-9A6EF0ECC10C}" presName="Name37" presStyleLbl="parChTrans1D2" presStyleIdx="1" presStyleCnt="2"/>
      <dgm:spPr/>
      <dgm:t>
        <a:bodyPr/>
        <a:lstStyle/>
        <a:p>
          <a:endParaRPr lang="en-US"/>
        </a:p>
      </dgm:t>
    </dgm:pt>
    <dgm:pt modelId="{9AC1B94D-2F7C-4B88-88C8-274A5E97BD27}" type="pres">
      <dgm:prSet presAssocID="{A41A2116-51D6-42D9-AA90-ACFE448CFC77}" presName="hierRoot2" presStyleCnt="0">
        <dgm:presLayoutVars>
          <dgm:hierBranch val="init"/>
        </dgm:presLayoutVars>
      </dgm:prSet>
      <dgm:spPr/>
      <dgm:t>
        <a:bodyPr/>
        <a:lstStyle/>
        <a:p>
          <a:endParaRPr lang="en-US"/>
        </a:p>
      </dgm:t>
    </dgm:pt>
    <dgm:pt modelId="{16CF31A0-42FA-4A1E-8397-67B8D54DC415}" type="pres">
      <dgm:prSet presAssocID="{A41A2116-51D6-42D9-AA90-ACFE448CFC77}" presName="rootComposite" presStyleCnt="0"/>
      <dgm:spPr/>
      <dgm:t>
        <a:bodyPr/>
        <a:lstStyle/>
        <a:p>
          <a:endParaRPr lang="en-US"/>
        </a:p>
      </dgm:t>
    </dgm:pt>
    <dgm:pt modelId="{00EB4629-AD08-4344-A76F-EDFDE21FBF13}" type="pres">
      <dgm:prSet presAssocID="{A41A2116-51D6-42D9-AA90-ACFE448CFC77}" presName="rootText" presStyleLbl="node2" presStyleIdx="1" presStyleCnt="2">
        <dgm:presLayoutVars>
          <dgm:chPref val="3"/>
        </dgm:presLayoutVars>
      </dgm:prSet>
      <dgm:spPr/>
      <dgm:t>
        <a:bodyPr/>
        <a:lstStyle/>
        <a:p>
          <a:endParaRPr lang="en-US"/>
        </a:p>
      </dgm:t>
    </dgm:pt>
    <dgm:pt modelId="{BF4E5C83-08E9-47A9-A4E1-20C90CCCF439}" type="pres">
      <dgm:prSet presAssocID="{A41A2116-51D6-42D9-AA90-ACFE448CFC77}" presName="rootConnector" presStyleLbl="node2" presStyleIdx="1" presStyleCnt="2"/>
      <dgm:spPr/>
      <dgm:t>
        <a:bodyPr/>
        <a:lstStyle/>
        <a:p>
          <a:endParaRPr lang="en-US"/>
        </a:p>
      </dgm:t>
    </dgm:pt>
    <dgm:pt modelId="{8C021BC1-28CB-4A34-9F88-FA4555484960}" type="pres">
      <dgm:prSet presAssocID="{A41A2116-51D6-42D9-AA90-ACFE448CFC77}" presName="hierChild4" presStyleCnt="0"/>
      <dgm:spPr/>
      <dgm:t>
        <a:bodyPr/>
        <a:lstStyle/>
        <a:p>
          <a:endParaRPr lang="en-US"/>
        </a:p>
      </dgm:t>
    </dgm:pt>
    <dgm:pt modelId="{CEF2A721-1E92-4A1C-93E8-FE269BD28B87}" type="pres">
      <dgm:prSet presAssocID="{A41A2116-51D6-42D9-AA90-ACFE448CFC77}" presName="hierChild5" presStyleCnt="0"/>
      <dgm:spPr/>
      <dgm:t>
        <a:bodyPr/>
        <a:lstStyle/>
        <a:p>
          <a:endParaRPr lang="en-US"/>
        </a:p>
      </dgm:t>
    </dgm:pt>
    <dgm:pt modelId="{F8D5ADEB-E2A3-4991-B0C2-622FE26EC727}" type="pres">
      <dgm:prSet presAssocID="{A9A5930F-12A1-47E2-AAF0-F6D588DA72D1}" presName="hierChild3" presStyleCnt="0"/>
      <dgm:spPr/>
      <dgm:t>
        <a:bodyPr/>
        <a:lstStyle/>
        <a:p>
          <a:endParaRPr lang="en-US"/>
        </a:p>
      </dgm:t>
    </dgm:pt>
  </dgm:ptLst>
  <dgm:cxnLst>
    <dgm:cxn modelId="{B172B271-9483-466F-8D76-3C84DD78A710}" srcId="{A9A5930F-12A1-47E2-AAF0-F6D588DA72D1}" destId="{A41A2116-51D6-42D9-AA90-ACFE448CFC77}" srcOrd="1" destOrd="0" parTransId="{9E1C4DA4-32BE-46C5-AEF2-9A6EF0ECC10C}" sibTransId="{E6C843C5-CD97-4E56-8336-7833A042BF82}"/>
    <dgm:cxn modelId="{49DBBF87-472A-4957-B47C-4212E1830FC9}" type="presOf" srcId="{B123FC30-56BD-453D-9AC7-97A581398C01}" destId="{8983B074-2583-43FB-92BF-0E934C6DC8B3}" srcOrd="0" destOrd="0" presId="urn:microsoft.com/office/officeart/2005/8/layout/orgChart1"/>
    <dgm:cxn modelId="{14F0C0E9-3175-4669-BF2C-F1B8549AC892}" type="presOf" srcId="{9E1C4DA4-32BE-46C5-AEF2-9A6EF0ECC10C}" destId="{ABBBC4B4-A3D5-4A8C-87A1-49DF09A5C187}" srcOrd="0" destOrd="0" presId="urn:microsoft.com/office/officeart/2005/8/layout/orgChart1"/>
    <dgm:cxn modelId="{C95CB511-412D-4782-A260-5B5482AA6C95}" srcId="{2FCC259E-C153-4512-BD10-47A7C1DAA612}" destId="{A9A5930F-12A1-47E2-AAF0-F6D588DA72D1}" srcOrd="0" destOrd="0" parTransId="{4A014635-E626-4A91-B900-C431ABDF1284}" sibTransId="{8A6205B7-58A8-4AC3-B331-7342D978C9FF}"/>
    <dgm:cxn modelId="{5E143E48-6FCF-47C5-B6C5-94D369EF1F9A}" srcId="{A9A5930F-12A1-47E2-AAF0-F6D588DA72D1}" destId="{248928E6-63D9-41AA-BE4B-D6398587E7CD}" srcOrd="0" destOrd="0" parTransId="{B123FC30-56BD-453D-9AC7-97A581398C01}" sibTransId="{9CAEEFBA-CD33-4A59-BA17-D9EFA70AFF06}"/>
    <dgm:cxn modelId="{41D91EEE-A46B-43C6-AB79-5981B3C80C52}" type="presOf" srcId="{A41A2116-51D6-42D9-AA90-ACFE448CFC77}" destId="{BF4E5C83-08E9-47A9-A4E1-20C90CCCF439}" srcOrd="1" destOrd="0" presId="urn:microsoft.com/office/officeart/2005/8/layout/orgChart1"/>
    <dgm:cxn modelId="{B40B6A77-92CE-4611-9085-53012A7C3CDF}" type="presOf" srcId="{A9A5930F-12A1-47E2-AAF0-F6D588DA72D1}" destId="{CE498A2A-0EDF-4609-9376-B52572754136}" srcOrd="0" destOrd="0" presId="urn:microsoft.com/office/officeart/2005/8/layout/orgChart1"/>
    <dgm:cxn modelId="{5AC226D2-4E03-4A60-9969-A55B98AC90BE}" type="presOf" srcId="{A41A2116-51D6-42D9-AA90-ACFE448CFC77}" destId="{00EB4629-AD08-4344-A76F-EDFDE21FBF13}" srcOrd="0" destOrd="0" presId="urn:microsoft.com/office/officeart/2005/8/layout/orgChart1"/>
    <dgm:cxn modelId="{84114CDC-7EC6-485A-B164-B3DF278013CF}" type="presOf" srcId="{2FCC259E-C153-4512-BD10-47A7C1DAA612}" destId="{51AC969D-ED88-434B-8DFD-63F7FCF8A3FF}" srcOrd="0" destOrd="0" presId="urn:microsoft.com/office/officeart/2005/8/layout/orgChart1"/>
    <dgm:cxn modelId="{4C410E68-1941-449F-BE5B-AF1AC57EC7C5}" type="presOf" srcId="{248928E6-63D9-41AA-BE4B-D6398587E7CD}" destId="{0C9F8B19-7E3F-4A00-999A-3BD217C0252C}" srcOrd="0" destOrd="0" presId="urn:microsoft.com/office/officeart/2005/8/layout/orgChart1"/>
    <dgm:cxn modelId="{9F85216D-0CD8-4B65-831D-150F715610F3}" type="presOf" srcId="{A9A5930F-12A1-47E2-AAF0-F6D588DA72D1}" destId="{3E2CC3F8-0841-40E8-9FDE-D26BCDCC2669}" srcOrd="1" destOrd="0" presId="urn:microsoft.com/office/officeart/2005/8/layout/orgChart1"/>
    <dgm:cxn modelId="{2C4D07B9-FCB5-4FDD-8414-58551A24AA9A}" type="presOf" srcId="{248928E6-63D9-41AA-BE4B-D6398587E7CD}" destId="{61E54F1C-438C-4AF9-A91D-9560E421B634}" srcOrd="1" destOrd="0" presId="urn:microsoft.com/office/officeart/2005/8/layout/orgChart1"/>
    <dgm:cxn modelId="{5CB604E2-618A-400E-BC9A-10857DDA6896}" type="presParOf" srcId="{51AC969D-ED88-434B-8DFD-63F7FCF8A3FF}" destId="{2B8B728C-3BF0-46A8-8B07-068D84E81C3A}" srcOrd="0" destOrd="0" presId="urn:microsoft.com/office/officeart/2005/8/layout/orgChart1"/>
    <dgm:cxn modelId="{5060436A-7AAE-40C6-9C22-8658FF8A6DEF}" type="presParOf" srcId="{2B8B728C-3BF0-46A8-8B07-068D84E81C3A}" destId="{B536F732-DFCB-4CA2-935B-8A4744EC511E}" srcOrd="0" destOrd="0" presId="urn:microsoft.com/office/officeart/2005/8/layout/orgChart1"/>
    <dgm:cxn modelId="{A45981F0-4C89-4454-93A4-94482EB253D8}" type="presParOf" srcId="{B536F732-DFCB-4CA2-935B-8A4744EC511E}" destId="{CE498A2A-0EDF-4609-9376-B52572754136}" srcOrd="0" destOrd="0" presId="urn:microsoft.com/office/officeart/2005/8/layout/orgChart1"/>
    <dgm:cxn modelId="{C9F1008E-8591-4179-9146-AA178A2FA4DC}" type="presParOf" srcId="{B536F732-DFCB-4CA2-935B-8A4744EC511E}" destId="{3E2CC3F8-0841-40E8-9FDE-D26BCDCC2669}" srcOrd="1" destOrd="0" presId="urn:microsoft.com/office/officeart/2005/8/layout/orgChart1"/>
    <dgm:cxn modelId="{093A1461-8F83-4163-8138-9F8B0F47A33A}" type="presParOf" srcId="{2B8B728C-3BF0-46A8-8B07-068D84E81C3A}" destId="{0EC708B1-DF40-4FC0-8080-957F61D70833}" srcOrd="1" destOrd="0" presId="urn:microsoft.com/office/officeart/2005/8/layout/orgChart1"/>
    <dgm:cxn modelId="{853F7F25-73ED-48FB-B9E5-8C188DA6C4B8}" type="presParOf" srcId="{0EC708B1-DF40-4FC0-8080-957F61D70833}" destId="{8983B074-2583-43FB-92BF-0E934C6DC8B3}" srcOrd="0" destOrd="0" presId="urn:microsoft.com/office/officeart/2005/8/layout/orgChart1"/>
    <dgm:cxn modelId="{001194C2-5FE2-4566-B3E1-7B00D9CA2473}" type="presParOf" srcId="{0EC708B1-DF40-4FC0-8080-957F61D70833}" destId="{98D496CC-C09B-4412-973D-09E2C99F85AE}" srcOrd="1" destOrd="0" presId="urn:microsoft.com/office/officeart/2005/8/layout/orgChart1"/>
    <dgm:cxn modelId="{29661237-B9DB-4850-BD0A-1E1115EBA947}" type="presParOf" srcId="{98D496CC-C09B-4412-973D-09E2C99F85AE}" destId="{AF94777D-53C3-456D-811D-8CEA1061E752}" srcOrd="0" destOrd="0" presId="urn:microsoft.com/office/officeart/2005/8/layout/orgChart1"/>
    <dgm:cxn modelId="{3367C3C3-1466-45E7-BEF9-68F46BFFB77C}" type="presParOf" srcId="{AF94777D-53C3-456D-811D-8CEA1061E752}" destId="{0C9F8B19-7E3F-4A00-999A-3BD217C0252C}" srcOrd="0" destOrd="0" presId="urn:microsoft.com/office/officeart/2005/8/layout/orgChart1"/>
    <dgm:cxn modelId="{CDE8F2CE-8A4F-4F74-B3D9-9D70273F7D49}" type="presParOf" srcId="{AF94777D-53C3-456D-811D-8CEA1061E752}" destId="{61E54F1C-438C-4AF9-A91D-9560E421B634}" srcOrd="1" destOrd="0" presId="urn:microsoft.com/office/officeart/2005/8/layout/orgChart1"/>
    <dgm:cxn modelId="{E0339C4E-7950-4792-8D0E-670556825786}" type="presParOf" srcId="{98D496CC-C09B-4412-973D-09E2C99F85AE}" destId="{121416CB-030C-4EB4-89D7-8F7F9A40C6E2}" srcOrd="1" destOrd="0" presId="urn:microsoft.com/office/officeart/2005/8/layout/orgChart1"/>
    <dgm:cxn modelId="{05B4304F-FF4E-4DAA-A7BD-3D3553C95274}" type="presParOf" srcId="{98D496CC-C09B-4412-973D-09E2C99F85AE}" destId="{1CBF6316-48F5-47A4-94BB-FA0BDD8F629C}" srcOrd="2" destOrd="0" presId="urn:microsoft.com/office/officeart/2005/8/layout/orgChart1"/>
    <dgm:cxn modelId="{0B052647-3B26-4454-97F2-50DDCADA5A44}" type="presParOf" srcId="{0EC708B1-DF40-4FC0-8080-957F61D70833}" destId="{ABBBC4B4-A3D5-4A8C-87A1-49DF09A5C187}" srcOrd="2" destOrd="0" presId="urn:microsoft.com/office/officeart/2005/8/layout/orgChart1"/>
    <dgm:cxn modelId="{ABFB6550-6FA3-4711-AB51-E945940D5554}" type="presParOf" srcId="{0EC708B1-DF40-4FC0-8080-957F61D70833}" destId="{9AC1B94D-2F7C-4B88-88C8-274A5E97BD27}" srcOrd="3" destOrd="0" presId="urn:microsoft.com/office/officeart/2005/8/layout/orgChart1"/>
    <dgm:cxn modelId="{26F10667-1477-4E09-A39C-E199F45DA5FB}" type="presParOf" srcId="{9AC1B94D-2F7C-4B88-88C8-274A5E97BD27}" destId="{16CF31A0-42FA-4A1E-8397-67B8D54DC415}" srcOrd="0" destOrd="0" presId="urn:microsoft.com/office/officeart/2005/8/layout/orgChart1"/>
    <dgm:cxn modelId="{40497024-814A-4E39-85B9-3BC241193BBB}" type="presParOf" srcId="{16CF31A0-42FA-4A1E-8397-67B8D54DC415}" destId="{00EB4629-AD08-4344-A76F-EDFDE21FBF13}" srcOrd="0" destOrd="0" presId="urn:microsoft.com/office/officeart/2005/8/layout/orgChart1"/>
    <dgm:cxn modelId="{BF5987B2-ADCC-447B-947C-1B5B8753E6FB}" type="presParOf" srcId="{16CF31A0-42FA-4A1E-8397-67B8D54DC415}" destId="{BF4E5C83-08E9-47A9-A4E1-20C90CCCF439}" srcOrd="1" destOrd="0" presId="urn:microsoft.com/office/officeart/2005/8/layout/orgChart1"/>
    <dgm:cxn modelId="{21F0BD91-C701-4286-A7AC-A52F955B21DB}" type="presParOf" srcId="{9AC1B94D-2F7C-4B88-88C8-274A5E97BD27}" destId="{8C021BC1-28CB-4A34-9F88-FA4555484960}" srcOrd="1" destOrd="0" presId="urn:microsoft.com/office/officeart/2005/8/layout/orgChart1"/>
    <dgm:cxn modelId="{145B28E0-F806-47C9-B1FD-37150451229A}" type="presParOf" srcId="{9AC1B94D-2F7C-4B88-88C8-274A5E97BD27}" destId="{CEF2A721-1E92-4A1C-93E8-FE269BD28B87}" srcOrd="2" destOrd="0" presId="urn:microsoft.com/office/officeart/2005/8/layout/orgChart1"/>
    <dgm:cxn modelId="{66398CB2-384C-4912-9FCD-23E1B2524FDA}" type="presParOf" srcId="{2B8B728C-3BF0-46A8-8B07-068D84E81C3A}" destId="{F8D5ADEB-E2A3-4991-B0C2-622FE26EC72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9DCE6F-9E52-4E8B-8ECE-A500A7B52BB9}"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n-US"/>
        </a:p>
      </dgm:t>
    </dgm:pt>
    <dgm:pt modelId="{CF9C938F-CDC4-4D11-BED7-682A69B25EFE}">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800" b="1" smtClean="0">
              <a:latin typeface="Times New Roman" panose="02020603050405020304" pitchFamily="18" charset="0"/>
              <a:cs typeface="Times New Roman" panose="02020603050405020304" pitchFamily="18" charset="0"/>
            </a:rPr>
            <a:t>Độ đo của đỉnh</a:t>
          </a:r>
          <a:endParaRPr lang="en-US" sz="2800" b="1">
            <a:latin typeface="Times New Roman" panose="02020603050405020304" pitchFamily="18" charset="0"/>
            <a:cs typeface="Times New Roman" panose="02020603050405020304" pitchFamily="18" charset="0"/>
          </a:endParaRPr>
        </a:p>
      </dgm:t>
    </dgm:pt>
    <dgm:pt modelId="{89F86D8F-0915-42C3-8C8B-F12A26877E2A}" type="parTrans" cxnId="{BF77117E-99A8-4278-AEC9-380771EC058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65D5A2DE-DFC3-46B8-BC7E-FEB27A700935}" type="sibTrans" cxnId="{BF77117E-99A8-4278-AEC9-380771EC058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915B36D5-A9C8-49D5-9B5E-8F66582D9541}">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200" smtClean="0">
              <a:latin typeface="Times New Roman" panose="02020603050405020304" pitchFamily="18" charset="0"/>
              <a:cs typeface="Times New Roman" panose="02020603050405020304" pitchFamily="18" charset="0"/>
            </a:rPr>
            <a:t>Thể hiện mối quan hệ cục bộ của 1 đỉnh với các đỉnh còn lại trong đồ thị.</a:t>
          </a:r>
          <a:endParaRPr lang="en-US" sz="2200">
            <a:latin typeface="Times New Roman" panose="02020603050405020304" pitchFamily="18" charset="0"/>
            <a:cs typeface="Times New Roman" panose="02020603050405020304" pitchFamily="18" charset="0"/>
          </a:endParaRPr>
        </a:p>
      </dgm:t>
    </dgm:pt>
    <dgm:pt modelId="{0C149EAC-2A88-4D38-B8D7-9E9D23658B4C}" type="parTrans" cxnId="{9C345821-488C-4726-ABBE-A937743A9045}">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C5CD98FD-5E12-411B-B433-6305C13EF669}" type="sibTrans" cxnId="{9C345821-488C-4726-ABBE-A937743A9045}">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9CE09764-2DB0-46F1-BD7E-701D1F6100FB}">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800" b="1" smtClean="0">
              <a:latin typeface="Times New Roman" panose="02020603050405020304" pitchFamily="18" charset="0"/>
              <a:cs typeface="Times New Roman" panose="02020603050405020304" pitchFamily="18" charset="0"/>
            </a:rPr>
            <a:t>Độ trung tâm của đỉnh</a:t>
          </a:r>
          <a:endParaRPr lang="en-US" sz="2800" b="1">
            <a:latin typeface="Times New Roman" panose="02020603050405020304" pitchFamily="18" charset="0"/>
            <a:cs typeface="Times New Roman" panose="02020603050405020304" pitchFamily="18" charset="0"/>
          </a:endParaRPr>
        </a:p>
      </dgm:t>
    </dgm:pt>
    <dgm:pt modelId="{3A38637F-F3AB-459B-95B3-2F083F4CC123}" type="parTrans" cxnId="{1F82F465-7AC0-42BC-89C9-A48B227E5BE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A3D0383D-EBD7-45F3-8C20-D4751EABB177}" type="sibTrans" cxnId="{1F82F465-7AC0-42BC-89C9-A48B227E5BE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C67E5A0B-757C-43FD-8E08-C0CFFDF57A70}">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200" smtClean="0">
              <a:latin typeface="Times New Roman" panose="02020603050405020304" pitchFamily="18" charset="0"/>
              <a:cs typeface="Times New Roman" panose="02020603050405020304" pitchFamily="18" charset="0"/>
            </a:rPr>
            <a:t>Thể hiện tầm quan trọng của đỉnh đó trong đồ thị.</a:t>
          </a:r>
          <a:endParaRPr lang="en-US" sz="2200">
            <a:latin typeface="Times New Roman" panose="02020603050405020304" pitchFamily="18" charset="0"/>
            <a:cs typeface="Times New Roman" panose="02020603050405020304" pitchFamily="18" charset="0"/>
          </a:endParaRPr>
        </a:p>
      </dgm:t>
    </dgm:pt>
    <dgm:pt modelId="{51EA83C9-498E-49CA-8D5B-C72C0C487B2E}" type="parTrans" cxnId="{3AC6F3C2-D3F2-46C8-8C43-BCE27A28328D}">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3B315A3C-D74F-47F5-8F9E-1B8069097EFE}" type="sibTrans" cxnId="{3AC6F3C2-D3F2-46C8-8C43-BCE27A28328D}">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82DBBE86-2AD5-44D1-9FC8-02ADB93EF212}">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800" b="1" smtClean="0">
              <a:latin typeface="Times New Roman" panose="02020603050405020304" pitchFamily="18" charset="0"/>
              <a:cs typeface="Times New Roman" panose="02020603050405020304" pitchFamily="18" charset="0"/>
            </a:rPr>
            <a:t>Số lượng bộ ba</a:t>
          </a:r>
          <a:endParaRPr lang="en-US" sz="2800" b="1">
            <a:latin typeface="Times New Roman" panose="02020603050405020304" pitchFamily="18" charset="0"/>
            <a:cs typeface="Times New Roman" panose="02020603050405020304" pitchFamily="18" charset="0"/>
          </a:endParaRPr>
        </a:p>
      </dgm:t>
    </dgm:pt>
    <dgm:pt modelId="{5E15DB01-A890-452E-ADBB-0D8CBB944291}" type="parTrans" cxnId="{23D76C79-75E4-41A3-8980-DDBF4078F543}">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B1FF466E-2A59-491D-9AB5-E9729072E23E}" type="sibTrans" cxnId="{23D76C79-75E4-41A3-8980-DDBF4078F543}">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0B030F90-4375-49C7-A514-CE692D196D96}">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200" smtClean="0">
              <a:latin typeface="Times New Roman" panose="02020603050405020304" pitchFamily="18" charset="0"/>
              <a:cs typeface="Times New Roman" panose="02020603050405020304" pitchFamily="18" charset="0"/>
            </a:rPr>
            <a:t>Được xây dựng dựa trên lý thuyết cân bằng thuộc về tâm lý xã hội.</a:t>
          </a:r>
          <a:endParaRPr lang="en-US" sz="2200">
            <a:latin typeface="Times New Roman" panose="02020603050405020304" pitchFamily="18" charset="0"/>
            <a:cs typeface="Times New Roman" panose="02020603050405020304" pitchFamily="18" charset="0"/>
          </a:endParaRPr>
        </a:p>
      </dgm:t>
    </dgm:pt>
    <dgm:pt modelId="{40E47E1B-ECB3-40A1-A587-E371CD728E7A}" type="parTrans" cxnId="{90C3B621-B289-4840-940D-96A0AAA3C3C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6C1FBCEB-198D-4DB9-8AA5-F950DBDBA113}" type="sibTrans" cxnId="{90C3B621-B289-4840-940D-96A0AAA3C3C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630460EC-87A5-45A7-87EE-9B44D660AAE4}">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800" b="1" smtClean="0">
              <a:latin typeface="Times New Roman" panose="02020603050405020304" pitchFamily="18" charset="0"/>
              <a:cs typeface="Times New Roman" panose="02020603050405020304" pitchFamily="18" charset="0"/>
            </a:rPr>
            <a:t>Số láng giềng chung</a:t>
          </a:r>
          <a:endParaRPr lang="en-US" sz="2800" b="1">
            <a:latin typeface="Times New Roman" panose="02020603050405020304" pitchFamily="18" charset="0"/>
            <a:cs typeface="Times New Roman" panose="02020603050405020304" pitchFamily="18" charset="0"/>
          </a:endParaRPr>
        </a:p>
      </dgm:t>
    </dgm:pt>
    <dgm:pt modelId="{44F5213D-2CA3-4673-B076-1DE721CFEBE5}" type="parTrans" cxnId="{EBB75388-7350-4B42-966E-8ABB9D176F96}">
      <dgm:prSet/>
      <dgm:spPr/>
      <dgm:t>
        <a:bodyPr/>
        <a:lstStyle/>
        <a:p>
          <a:endParaRPr lang="en-US" sz="2300">
            <a:latin typeface="Times New Roman" panose="02020603050405020304" pitchFamily="18" charset="0"/>
            <a:cs typeface="Times New Roman" panose="02020603050405020304" pitchFamily="18" charset="0"/>
          </a:endParaRPr>
        </a:p>
      </dgm:t>
    </dgm:pt>
    <dgm:pt modelId="{CD65F4F2-DAB2-4BB2-A5F9-2CD399D72EEE}" type="sibTrans" cxnId="{EBB75388-7350-4B42-966E-8ABB9D176F96}">
      <dgm:prSet/>
      <dgm:spPr/>
      <dgm:t>
        <a:bodyPr/>
        <a:lstStyle/>
        <a:p>
          <a:endParaRPr lang="en-US" sz="2300">
            <a:latin typeface="Times New Roman" panose="02020603050405020304" pitchFamily="18" charset="0"/>
            <a:cs typeface="Times New Roman" panose="02020603050405020304" pitchFamily="18" charset="0"/>
          </a:endParaRPr>
        </a:p>
      </dgm:t>
    </dgm:pt>
    <dgm:pt modelId="{F287F594-36A5-4D19-869F-6C80886B49E3}">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200" smtClean="0">
              <a:latin typeface="Times New Roman" panose="02020603050405020304" pitchFamily="18" charset="0"/>
              <a:cs typeface="Times New Roman" panose="02020603050405020304" pitchFamily="18" charset="0"/>
            </a:rPr>
            <a:t>Thế hiện mối quan hệ giữa 2 đỉnh trong đồ thị.</a:t>
          </a:r>
          <a:endParaRPr lang="en-US" sz="2200">
            <a:latin typeface="Times New Roman" panose="02020603050405020304" pitchFamily="18" charset="0"/>
            <a:cs typeface="Times New Roman" panose="02020603050405020304" pitchFamily="18" charset="0"/>
          </a:endParaRPr>
        </a:p>
      </dgm:t>
    </dgm:pt>
    <dgm:pt modelId="{A56FE76C-0017-4ADE-9284-796EAEB0BA7F}" type="parTrans" cxnId="{B0A60B79-2198-43D0-BC26-C5FCE45AA06C}">
      <dgm:prSet/>
      <dgm:spPr/>
      <dgm:t>
        <a:bodyPr/>
        <a:lstStyle/>
        <a:p>
          <a:endParaRPr lang="en-US" sz="2300">
            <a:latin typeface="Times New Roman" panose="02020603050405020304" pitchFamily="18" charset="0"/>
            <a:cs typeface="Times New Roman" panose="02020603050405020304" pitchFamily="18" charset="0"/>
          </a:endParaRPr>
        </a:p>
      </dgm:t>
    </dgm:pt>
    <dgm:pt modelId="{63F1E0DC-8581-4C09-9E02-24B151BD05D7}" type="sibTrans" cxnId="{B0A60B79-2198-43D0-BC26-C5FCE45AA06C}">
      <dgm:prSet/>
      <dgm:spPr/>
      <dgm:t>
        <a:bodyPr/>
        <a:lstStyle/>
        <a:p>
          <a:endParaRPr lang="en-US" sz="2300">
            <a:latin typeface="Times New Roman" panose="02020603050405020304" pitchFamily="18" charset="0"/>
            <a:cs typeface="Times New Roman" panose="02020603050405020304" pitchFamily="18" charset="0"/>
          </a:endParaRPr>
        </a:p>
      </dgm:t>
    </dgm:pt>
    <dgm:pt modelId="{E266DB54-CC91-4B92-B9A3-B2EA6D2895AF}" type="pres">
      <dgm:prSet presAssocID="{4E9DCE6F-9E52-4E8B-8ECE-A500A7B52BB9}" presName="Name0" presStyleCnt="0">
        <dgm:presLayoutVars>
          <dgm:dir/>
          <dgm:animLvl val="lvl"/>
          <dgm:resizeHandles val="exact"/>
        </dgm:presLayoutVars>
      </dgm:prSet>
      <dgm:spPr/>
      <dgm:t>
        <a:bodyPr/>
        <a:lstStyle/>
        <a:p>
          <a:endParaRPr lang="en-US"/>
        </a:p>
      </dgm:t>
    </dgm:pt>
    <dgm:pt modelId="{E02A3E13-DC66-43AC-A0FC-F08F8B450C58}" type="pres">
      <dgm:prSet presAssocID="{CF9C938F-CDC4-4D11-BED7-682A69B25EFE}" presName="linNode" presStyleCnt="0"/>
      <dgm:spPr/>
    </dgm:pt>
    <dgm:pt modelId="{AF9EB891-8846-48DA-8C3F-D1ACCCE13F3D}" type="pres">
      <dgm:prSet presAssocID="{CF9C938F-CDC4-4D11-BED7-682A69B25EFE}" presName="parentText" presStyleLbl="node1" presStyleIdx="0" presStyleCnt="4">
        <dgm:presLayoutVars>
          <dgm:chMax val="1"/>
          <dgm:bulletEnabled val="1"/>
        </dgm:presLayoutVars>
      </dgm:prSet>
      <dgm:spPr/>
      <dgm:t>
        <a:bodyPr/>
        <a:lstStyle/>
        <a:p>
          <a:endParaRPr lang="en-US"/>
        </a:p>
      </dgm:t>
    </dgm:pt>
    <dgm:pt modelId="{C1DEFB92-3B8B-4A6E-9F22-15D7A1F0B8D0}" type="pres">
      <dgm:prSet presAssocID="{CF9C938F-CDC4-4D11-BED7-682A69B25EFE}" presName="descendantText" presStyleLbl="alignAccFollowNode1" presStyleIdx="0" presStyleCnt="4">
        <dgm:presLayoutVars>
          <dgm:bulletEnabled val="1"/>
        </dgm:presLayoutVars>
      </dgm:prSet>
      <dgm:spPr/>
      <dgm:t>
        <a:bodyPr/>
        <a:lstStyle/>
        <a:p>
          <a:endParaRPr lang="en-US"/>
        </a:p>
      </dgm:t>
    </dgm:pt>
    <dgm:pt modelId="{E9E0CB54-A118-44C0-B6CA-61EA8F6C38F7}" type="pres">
      <dgm:prSet presAssocID="{65D5A2DE-DFC3-46B8-BC7E-FEB27A700935}" presName="sp" presStyleCnt="0"/>
      <dgm:spPr/>
    </dgm:pt>
    <dgm:pt modelId="{36B22A7D-280D-4D81-AF92-DD2A43D590AA}" type="pres">
      <dgm:prSet presAssocID="{9CE09764-2DB0-46F1-BD7E-701D1F6100FB}" presName="linNode" presStyleCnt="0"/>
      <dgm:spPr/>
    </dgm:pt>
    <dgm:pt modelId="{A64B2856-C31A-470A-A826-2B1AB86C4C4E}" type="pres">
      <dgm:prSet presAssocID="{9CE09764-2DB0-46F1-BD7E-701D1F6100FB}" presName="parentText" presStyleLbl="node1" presStyleIdx="1" presStyleCnt="4">
        <dgm:presLayoutVars>
          <dgm:chMax val="1"/>
          <dgm:bulletEnabled val="1"/>
        </dgm:presLayoutVars>
      </dgm:prSet>
      <dgm:spPr/>
      <dgm:t>
        <a:bodyPr/>
        <a:lstStyle/>
        <a:p>
          <a:endParaRPr lang="en-US"/>
        </a:p>
      </dgm:t>
    </dgm:pt>
    <dgm:pt modelId="{346F6B5F-1F77-4C17-94FE-0035CA51DDA5}" type="pres">
      <dgm:prSet presAssocID="{9CE09764-2DB0-46F1-BD7E-701D1F6100FB}" presName="descendantText" presStyleLbl="alignAccFollowNode1" presStyleIdx="1" presStyleCnt="4">
        <dgm:presLayoutVars>
          <dgm:bulletEnabled val="1"/>
        </dgm:presLayoutVars>
      </dgm:prSet>
      <dgm:spPr/>
      <dgm:t>
        <a:bodyPr/>
        <a:lstStyle/>
        <a:p>
          <a:endParaRPr lang="en-US"/>
        </a:p>
      </dgm:t>
    </dgm:pt>
    <dgm:pt modelId="{F6B088B5-F0A7-4572-B4BE-6FAFF3182842}" type="pres">
      <dgm:prSet presAssocID="{A3D0383D-EBD7-45F3-8C20-D4751EABB177}" presName="sp" presStyleCnt="0"/>
      <dgm:spPr/>
    </dgm:pt>
    <dgm:pt modelId="{9EEACF5C-57F9-486A-8551-32552EC585BB}" type="pres">
      <dgm:prSet presAssocID="{82DBBE86-2AD5-44D1-9FC8-02ADB93EF212}" presName="linNode" presStyleCnt="0"/>
      <dgm:spPr/>
    </dgm:pt>
    <dgm:pt modelId="{825FD5FC-9BBD-4AAC-BF1E-C1BB84E4EE11}" type="pres">
      <dgm:prSet presAssocID="{82DBBE86-2AD5-44D1-9FC8-02ADB93EF212}" presName="parentText" presStyleLbl="node1" presStyleIdx="2" presStyleCnt="4">
        <dgm:presLayoutVars>
          <dgm:chMax val="1"/>
          <dgm:bulletEnabled val="1"/>
        </dgm:presLayoutVars>
      </dgm:prSet>
      <dgm:spPr/>
      <dgm:t>
        <a:bodyPr/>
        <a:lstStyle/>
        <a:p>
          <a:endParaRPr lang="en-US"/>
        </a:p>
      </dgm:t>
    </dgm:pt>
    <dgm:pt modelId="{4BEEDFA3-9A85-47A0-9DE4-0C006B60C37B}" type="pres">
      <dgm:prSet presAssocID="{82DBBE86-2AD5-44D1-9FC8-02ADB93EF212}" presName="descendantText" presStyleLbl="alignAccFollowNode1" presStyleIdx="2" presStyleCnt="4">
        <dgm:presLayoutVars>
          <dgm:bulletEnabled val="1"/>
        </dgm:presLayoutVars>
      </dgm:prSet>
      <dgm:spPr/>
      <dgm:t>
        <a:bodyPr/>
        <a:lstStyle/>
        <a:p>
          <a:endParaRPr lang="en-US"/>
        </a:p>
      </dgm:t>
    </dgm:pt>
    <dgm:pt modelId="{D80E6ACB-ECF5-4ED1-B1A7-77FCFCFDD949}" type="pres">
      <dgm:prSet presAssocID="{B1FF466E-2A59-491D-9AB5-E9729072E23E}" presName="sp" presStyleCnt="0"/>
      <dgm:spPr/>
    </dgm:pt>
    <dgm:pt modelId="{EDEF8288-F30F-4D9B-85C5-13131E980D8E}" type="pres">
      <dgm:prSet presAssocID="{630460EC-87A5-45A7-87EE-9B44D660AAE4}" presName="linNode" presStyleCnt="0"/>
      <dgm:spPr/>
    </dgm:pt>
    <dgm:pt modelId="{089D258C-DA21-409F-BD77-79B517BE4E26}" type="pres">
      <dgm:prSet presAssocID="{630460EC-87A5-45A7-87EE-9B44D660AAE4}" presName="parentText" presStyleLbl="node1" presStyleIdx="3" presStyleCnt="4">
        <dgm:presLayoutVars>
          <dgm:chMax val="1"/>
          <dgm:bulletEnabled val="1"/>
        </dgm:presLayoutVars>
      </dgm:prSet>
      <dgm:spPr/>
      <dgm:t>
        <a:bodyPr/>
        <a:lstStyle/>
        <a:p>
          <a:endParaRPr lang="en-US"/>
        </a:p>
      </dgm:t>
    </dgm:pt>
    <dgm:pt modelId="{9B4842C4-27D2-422C-ABDF-F7A7A9D428B4}" type="pres">
      <dgm:prSet presAssocID="{630460EC-87A5-45A7-87EE-9B44D660AAE4}" presName="descendantText" presStyleLbl="alignAccFollowNode1" presStyleIdx="3" presStyleCnt="4">
        <dgm:presLayoutVars>
          <dgm:bulletEnabled val="1"/>
        </dgm:presLayoutVars>
      </dgm:prSet>
      <dgm:spPr/>
      <dgm:t>
        <a:bodyPr/>
        <a:lstStyle/>
        <a:p>
          <a:endParaRPr lang="en-US"/>
        </a:p>
      </dgm:t>
    </dgm:pt>
  </dgm:ptLst>
  <dgm:cxnLst>
    <dgm:cxn modelId="{B0A60B79-2198-43D0-BC26-C5FCE45AA06C}" srcId="{630460EC-87A5-45A7-87EE-9B44D660AAE4}" destId="{F287F594-36A5-4D19-869F-6C80886B49E3}" srcOrd="0" destOrd="0" parTransId="{A56FE76C-0017-4ADE-9284-796EAEB0BA7F}" sibTransId="{63F1E0DC-8581-4C09-9E02-24B151BD05D7}"/>
    <dgm:cxn modelId="{4AFADD7B-3442-4C3A-BBAF-BECF865F14F6}" type="presOf" srcId="{915B36D5-A9C8-49D5-9B5E-8F66582D9541}" destId="{C1DEFB92-3B8B-4A6E-9F22-15D7A1F0B8D0}" srcOrd="0" destOrd="0" presId="urn:microsoft.com/office/officeart/2005/8/layout/vList5"/>
    <dgm:cxn modelId="{6E5E0ABA-5DB1-49C0-982E-85ABF56BD076}" type="presOf" srcId="{CF9C938F-CDC4-4D11-BED7-682A69B25EFE}" destId="{AF9EB891-8846-48DA-8C3F-D1ACCCE13F3D}" srcOrd="0" destOrd="0" presId="urn:microsoft.com/office/officeart/2005/8/layout/vList5"/>
    <dgm:cxn modelId="{94E659C2-E715-4825-BD2F-A3ACBD8FDF68}" type="presOf" srcId="{F287F594-36A5-4D19-869F-6C80886B49E3}" destId="{9B4842C4-27D2-422C-ABDF-F7A7A9D428B4}" srcOrd="0" destOrd="0" presId="urn:microsoft.com/office/officeart/2005/8/layout/vList5"/>
    <dgm:cxn modelId="{23D76C79-75E4-41A3-8980-DDBF4078F543}" srcId="{4E9DCE6F-9E52-4E8B-8ECE-A500A7B52BB9}" destId="{82DBBE86-2AD5-44D1-9FC8-02ADB93EF212}" srcOrd="2" destOrd="0" parTransId="{5E15DB01-A890-452E-ADBB-0D8CBB944291}" sibTransId="{B1FF466E-2A59-491D-9AB5-E9729072E23E}"/>
    <dgm:cxn modelId="{1F82F465-7AC0-42BC-89C9-A48B227E5BEE}" srcId="{4E9DCE6F-9E52-4E8B-8ECE-A500A7B52BB9}" destId="{9CE09764-2DB0-46F1-BD7E-701D1F6100FB}" srcOrd="1" destOrd="0" parTransId="{3A38637F-F3AB-459B-95B3-2F083F4CC123}" sibTransId="{A3D0383D-EBD7-45F3-8C20-D4751EABB177}"/>
    <dgm:cxn modelId="{ECF2E467-BE5E-43D4-974C-8DCBB748C257}" type="presOf" srcId="{9CE09764-2DB0-46F1-BD7E-701D1F6100FB}" destId="{A64B2856-C31A-470A-A826-2B1AB86C4C4E}" srcOrd="0" destOrd="0" presId="urn:microsoft.com/office/officeart/2005/8/layout/vList5"/>
    <dgm:cxn modelId="{9C345821-488C-4726-ABBE-A937743A9045}" srcId="{CF9C938F-CDC4-4D11-BED7-682A69B25EFE}" destId="{915B36D5-A9C8-49D5-9B5E-8F66582D9541}" srcOrd="0" destOrd="0" parTransId="{0C149EAC-2A88-4D38-B8D7-9E9D23658B4C}" sibTransId="{C5CD98FD-5E12-411B-B433-6305C13EF669}"/>
    <dgm:cxn modelId="{50AB1137-9E0D-4865-8167-6DEDAB86E556}" type="presOf" srcId="{82DBBE86-2AD5-44D1-9FC8-02ADB93EF212}" destId="{825FD5FC-9BBD-4AAC-BF1E-C1BB84E4EE11}" srcOrd="0" destOrd="0" presId="urn:microsoft.com/office/officeart/2005/8/layout/vList5"/>
    <dgm:cxn modelId="{EBB75388-7350-4B42-966E-8ABB9D176F96}" srcId="{4E9DCE6F-9E52-4E8B-8ECE-A500A7B52BB9}" destId="{630460EC-87A5-45A7-87EE-9B44D660AAE4}" srcOrd="3" destOrd="0" parTransId="{44F5213D-2CA3-4673-B076-1DE721CFEBE5}" sibTransId="{CD65F4F2-DAB2-4BB2-A5F9-2CD399D72EEE}"/>
    <dgm:cxn modelId="{19754168-E99E-490A-992A-BE42FD67E4BB}" type="presOf" srcId="{0B030F90-4375-49C7-A514-CE692D196D96}" destId="{4BEEDFA3-9A85-47A0-9DE4-0C006B60C37B}" srcOrd="0" destOrd="0" presId="urn:microsoft.com/office/officeart/2005/8/layout/vList5"/>
    <dgm:cxn modelId="{90C3B621-B289-4840-940D-96A0AAA3C3CE}" srcId="{82DBBE86-2AD5-44D1-9FC8-02ADB93EF212}" destId="{0B030F90-4375-49C7-A514-CE692D196D96}" srcOrd="0" destOrd="0" parTransId="{40E47E1B-ECB3-40A1-A587-E371CD728E7A}" sibTransId="{6C1FBCEB-198D-4DB9-8AA5-F950DBDBA113}"/>
    <dgm:cxn modelId="{BF77117E-99A8-4278-AEC9-380771EC058E}" srcId="{4E9DCE6F-9E52-4E8B-8ECE-A500A7B52BB9}" destId="{CF9C938F-CDC4-4D11-BED7-682A69B25EFE}" srcOrd="0" destOrd="0" parTransId="{89F86D8F-0915-42C3-8C8B-F12A26877E2A}" sibTransId="{65D5A2DE-DFC3-46B8-BC7E-FEB27A700935}"/>
    <dgm:cxn modelId="{3AC6F3C2-D3F2-46C8-8C43-BCE27A28328D}" srcId="{9CE09764-2DB0-46F1-BD7E-701D1F6100FB}" destId="{C67E5A0B-757C-43FD-8E08-C0CFFDF57A70}" srcOrd="0" destOrd="0" parTransId="{51EA83C9-498E-49CA-8D5B-C72C0C487B2E}" sibTransId="{3B315A3C-D74F-47F5-8F9E-1B8069097EFE}"/>
    <dgm:cxn modelId="{8F9CBA9D-2BD4-4616-86BC-49C4950480C0}" type="presOf" srcId="{630460EC-87A5-45A7-87EE-9B44D660AAE4}" destId="{089D258C-DA21-409F-BD77-79B517BE4E26}" srcOrd="0" destOrd="0" presId="urn:microsoft.com/office/officeart/2005/8/layout/vList5"/>
    <dgm:cxn modelId="{DD6504FC-05C8-46B0-ADE7-1C6537EA7F06}" type="presOf" srcId="{4E9DCE6F-9E52-4E8B-8ECE-A500A7B52BB9}" destId="{E266DB54-CC91-4B92-B9A3-B2EA6D2895AF}" srcOrd="0" destOrd="0" presId="urn:microsoft.com/office/officeart/2005/8/layout/vList5"/>
    <dgm:cxn modelId="{B44CCDA9-4BCE-4178-B3C7-4755225E4F8D}" type="presOf" srcId="{C67E5A0B-757C-43FD-8E08-C0CFFDF57A70}" destId="{346F6B5F-1F77-4C17-94FE-0035CA51DDA5}" srcOrd="0" destOrd="0" presId="urn:microsoft.com/office/officeart/2005/8/layout/vList5"/>
    <dgm:cxn modelId="{5C2AE0D9-6D43-40DA-873A-FED9074A8C0B}" type="presParOf" srcId="{E266DB54-CC91-4B92-B9A3-B2EA6D2895AF}" destId="{E02A3E13-DC66-43AC-A0FC-F08F8B450C58}" srcOrd="0" destOrd="0" presId="urn:microsoft.com/office/officeart/2005/8/layout/vList5"/>
    <dgm:cxn modelId="{A22225A5-368F-4F58-99F2-015B7A88BFC4}" type="presParOf" srcId="{E02A3E13-DC66-43AC-A0FC-F08F8B450C58}" destId="{AF9EB891-8846-48DA-8C3F-D1ACCCE13F3D}" srcOrd="0" destOrd="0" presId="urn:microsoft.com/office/officeart/2005/8/layout/vList5"/>
    <dgm:cxn modelId="{86AFCEAD-D96C-4D8C-AAA1-50C382C6D0BC}" type="presParOf" srcId="{E02A3E13-DC66-43AC-A0FC-F08F8B450C58}" destId="{C1DEFB92-3B8B-4A6E-9F22-15D7A1F0B8D0}" srcOrd="1" destOrd="0" presId="urn:microsoft.com/office/officeart/2005/8/layout/vList5"/>
    <dgm:cxn modelId="{058FDFBB-5355-495A-9DA3-5057F86ADFD9}" type="presParOf" srcId="{E266DB54-CC91-4B92-B9A3-B2EA6D2895AF}" destId="{E9E0CB54-A118-44C0-B6CA-61EA8F6C38F7}" srcOrd="1" destOrd="0" presId="urn:microsoft.com/office/officeart/2005/8/layout/vList5"/>
    <dgm:cxn modelId="{43AB06FF-488E-4883-9194-48DD2BE66D43}" type="presParOf" srcId="{E266DB54-CC91-4B92-B9A3-B2EA6D2895AF}" destId="{36B22A7D-280D-4D81-AF92-DD2A43D590AA}" srcOrd="2" destOrd="0" presId="urn:microsoft.com/office/officeart/2005/8/layout/vList5"/>
    <dgm:cxn modelId="{51E353C1-F5ED-46B8-A57F-3EAC01E1C618}" type="presParOf" srcId="{36B22A7D-280D-4D81-AF92-DD2A43D590AA}" destId="{A64B2856-C31A-470A-A826-2B1AB86C4C4E}" srcOrd="0" destOrd="0" presId="urn:microsoft.com/office/officeart/2005/8/layout/vList5"/>
    <dgm:cxn modelId="{D23677D0-4416-474F-9F1F-BC6CB891AD8A}" type="presParOf" srcId="{36B22A7D-280D-4D81-AF92-DD2A43D590AA}" destId="{346F6B5F-1F77-4C17-94FE-0035CA51DDA5}" srcOrd="1" destOrd="0" presId="urn:microsoft.com/office/officeart/2005/8/layout/vList5"/>
    <dgm:cxn modelId="{F0CE894A-9FF4-4EB8-98F2-B4DDFA471B26}" type="presParOf" srcId="{E266DB54-CC91-4B92-B9A3-B2EA6D2895AF}" destId="{F6B088B5-F0A7-4572-B4BE-6FAFF3182842}" srcOrd="3" destOrd="0" presId="urn:microsoft.com/office/officeart/2005/8/layout/vList5"/>
    <dgm:cxn modelId="{25B28D14-8818-44B8-B26B-B045A5BEEA1B}" type="presParOf" srcId="{E266DB54-CC91-4B92-B9A3-B2EA6D2895AF}" destId="{9EEACF5C-57F9-486A-8551-32552EC585BB}" srcOrd="4" destOrd="0" presId="urn:microsoft.com/office/officeart/2005/8/layout/vList5"/>
    <dgm:cxn modelId="{EF40F251-680D-43B7-BEE0-C0A4759F41DC}" type="presParOf" srcId="{9EEACF5C-57F9-486A-8551-32552EC585BB}" destId="{825FD5FC-9BBD-4AAC-BF1E-C1BB84E4EE11}" srcOrd="0" destOrd="0" presId="urn:microsoft.com/office/officeart/2005/8/layout/vList5"/>
    <dgm:cxn modelId="{27E6AD3C-E80C-419C-8EE5-410D19FEBD9C}" type="presParOf" srcId="{9EEACF5C-57F9-486A-8551-32552EC585BB}" destId="{4BEEDFA3-9A85-47A0-9DE4-0C006B60C37B}" srcOrd="1" destOrd="0" presId="urn:microsoft.com/office/officeart/2005/8/layout/vList5"/>
    <dgm:cxn modelId="{9E514688-911F-45EF-A758-8096B1F9405D}" type="presParOf" srcId="{E266DB54-CC91-4B92-B9A3-B2EA6D2895AF}" destId="{D80E6ACB-ECF5-4ED1-B1A7-77FCFCFDD949}" srcOrd="5" destOrd="0" presId="urn:microsoft.com/office/officeart/2005/8/layout/vList5"/>
    <dgm:cxn modelId="{233B2AA2-560C-407B-8E2B-43B9C3E04D29}" type="presParOf" srcId="{E266DB54-CC91-4B92-B9A3-B2EA6D2895AF}" destId="{EDEF8288-F30F-4D9B-85C5-13131E980D8E}" srcOrd="6" destOrd="0" presId="urn:microsoft.com/office/officeart/2005/8/layout/vList5"/>
    <dgm:cxn modelId="{6AA1F25D-0EB4-401C-BF40-E1F64F9B7091}" type="presParOf" srcId="{EDEF8288-F30F-4D9B-85C5-13131E980D8E}" destId="{089D258C-DA21-409F-BD77-79B517BE4E26}" srcOrd="0" destOrd="0" presId="urn:microsoft.com/office/officeart/2005/8/layout/vList5"/>
    <dgm:cxn modelId="{844F8F5A-C32C-4F80-9655-A722FD614FA5}" type="presParOf" srcId="{EDEF8288-F30F-4D9B-85C5-13131E980D8E}" destId="{9B4842C4-27D2-422C-ABDF-F7A7A9D428B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9DCE6F-9E52-4E8B-8ECE-A500A7B52BB9}"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n-US"/>
        </a:p>
      </dgm:t>
    </dgm:pt>
    <dgm:pt modelId="{CF9C938F-CDC4-4D11-BED7-682A69B25EFE}">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800" b="1" i="0" smtClean="0">
              <a:latin typeface="Times New Roman" panose="02020603050405020304" pitchFamily="18" charset="0"/>
              <a:cs typeface="Times New Roman" panose="02020603050405020304" pitchFamily="18" charset="0"/>
            </a:rPr>
            <a:t>Tâm lý bầy đàn</a:t>
          </a:r>
          <a:endParaRPr lang="en-US" sz="2800" b="1" i="0">
            <a:latin typeface="Times New Roman" panose="02020603050405020304" pitchFamily="18" charset="0"/>
            <a:cs typeface="Times New Roman" panose="02020603050405020304" pitchFamily="18" charset="0"/>
          </a:endParaRPr>
        </a:p>
      </dgm:t>
    </dgm:pt>
    <dgm:pt modelId="{89F86D8F-0915-42C3-8C8B-F12A26877E2A}" type="parTrans" cxnId="{BF77117E-99A8-4278-AEC9-380771EC058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65D5A2DE-DFC3-46B8-BC7E-FEB27A700935}" type="sibTrans" cxnId="{BF77117E-99A8-4278-AEC9-380771EC058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915B36D5-A9C8-49D5-9B5E-8F66582D9541}">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100" smtClean="0">
              <a:latin typeface="Times New Roman" panose="02020603050405020304" pitchFamily="18" charset="0"/>
              <a:cs typeface="Times New Roman" panose="02020603050405020304" pitchFamily="18" charset="0"/>
            </a:rPr>
            <a:t>Một người có nhiều liên kết đến là liên kết </a:t>
          </a:r>
          <a:r>
            <a:rPr lang="en-US" sz="2100" i="1" smtClean="0">
              <a:latin typeface="Times New Roman" panose="02020603050405020304" pitchFamily="18" charset="0"/>
              <a:cs typeface="Times New Roman" panose="02020603050405020304" pitchFamily="18" charset="0"/>
            </a:rPr>
            <a:t>positive</a:t>
          </a:r>
          <a:r>
            <a:rPr lang="en-US" sz="2100" smtClean="0">
              <a:latin typeface="Times New Roman" panose="02020603050405020304" pitchFamily="18" charset="0"/>
              <a:cs typeface="Times New Roman" panose="02020603050405020304" pitchFamily="18" charset="0"/>
            </a:rPr>
            <a:t> thì có xu hướng nhận thêm các liên kết </a:t>
          </a:r>
          <a:r>
            <a:rPr lang="en-US" sz="2100" i="1" smtClean="0">
              <a:latin typeface="Times New Roman" panose="02020603050405020304" pitchFamily="18" charset="0"/>
              <a:cs typeface="Times New Roman" panose="02020603050405020304" pitchFamily="18" charset="0"/>
            </a:rPr>
            <a:t>positive</a:t>
          </a:r>
          <a:r>
            <a:rPr lang="en-US" sz="2100" smtClean="0">
              <a:latin typeface="Times New Roman" panose="02020603050405020304" pitchFamily="18" charset="0"/>
              <a:cs typeface="Times New Roman" panose="02020603050405020304" pitchFamily="18" charset="0"/>
            </a:rPr>
            <a:t> và ngược lại.</a:t>
          </a:r>
          <a:endParaRPr lang="en-US" sz="2100">
            <a:latin typeface="Times New Roman" panose="02020603050405020304" pitchFamily="18" charset="0"/>
            <a:cs typeface="Times New Roman" panose="02020603050405020304" pitchFamily="18" charset="0"/>
          </a:endParaRPr>
        </a:p>
      </dgm:t>
    </dgm:pt>
    <dgm:pt modelId="{0C149EAC-2A88-4D38-B8D7-9E9D23658B4C}" type="parTrans" cxnId="{9C345821-488C-4726-ABBE-A937743A9045}">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C5CD98FD-5E12-411B-B433-6305C13EF669}" type="sibTrans" cxnId="{9C345821-488C-4726-ABBE-A937743A9045}">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9CE09764-2DB0-46F1-BD7E-701D1F6100FB}">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800" b="1" i="0" smtClean="0">
              <a:latin typeface="Times New Roman" panose="02020603050405020304" pitchFamily="18" charset="0"/>
              <a:cs typeface="Times New Roman" panose="02020603050405020304" pitchFamily="18" charset="0"/>
            </a:rPr>
            <a:t>Thói quen và hành vi ra quyết định</a:t>
          </a:r>
          <a:endParaRPr lang="en-US" sz="2800" b="1" i="0">
            <a:latin typeface="Times New Roman" panose="02020603050405020304" pitchFamily="18" charset="0"/>
            <a:cs typeface="Times New Roman" panose="02020603050405020304" pitchFamily="18" charset="0"/>
          </a:endParaRPr>
        </a:p>
      </dgm:t>
    </dgm:pt>
    <dgm:pt modelId="{3A38637F-F3AB-459B-95B3-2F083F4CC123}" type="parTrans" cxnId="{1F82F465-7AC0-42BC-89C9-A48B227E5BE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A3D0383D-EBD7-45F3-8C20-D4751EABB177}" type="sibTrans" cxnId="{1F82F465-7AC0-42BC-89C9-A48B227E5BE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C67E5A0B-757C-43FD-8E08-C0CFFDF57A70}">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100" smtClean="0">
              <a:latin typeface="Times New Roman" panose="02020603050405020304" pitchFamily="18" charset="0"/>
              <a:cs typeface="Times New Roman" panose="02020603050405020304" pitchFamily="18" charset="0"/>
            </a:rPr>
            <a:t>Một người có nhiều liên kết ra là liên kết </a:t>
          </a:r>
          <a:r>
            <a:rPr lang="en-US" sz="2100" i="1" smtClean="0">
              <a:latin typeface="Times New Roman" panose="02020603050405020304" pitchFamily="18" charset="0"/>
              <a:cs typeface="Times New Roman" panose="02020603050405020304" pitchFamily="18" charset="0"/>
            </a:rPr>
            <a:t>positive</a:t>
          </a:r>
          <a:r>
            <a:rPr lang="en-US" sz="2100" smtClean="0">
              <a:latin typeface="Times New Roman" panose="02020603050405020304" pitchFamily="18" charset="0"/>
              <a:cs typeface="Times New Roman" panose="02020603050405020304" pitchFamily="18" charset="0"/>
            </a:rPr>
            <a:t> thì có xu hướng tạo thêm nhiều liên kết </a:t>
          </a:r>
          <a:r>
            <a:rPr lang="en-US" sz="2100" i="1" smtClean="0">
              <a:latin typeface="Times New Roman" panose="02020603050405020304" pitchFamily="18" charset="0"/>
              <a:cs typeface="Times New Roman" panose="02020603050405020304" pitchFamily="18" charset="0"/>
            </a:rPr>
            <a:t>positive</a:t>
          </a:r>
          <a:r>
            <a:rPr lang="en-US" sz="2100" smtClean="0">
              <a:latin typeface="Times New Roman" panose="02020603050405020304" pitchFamily="18" charset="0"/>
              <a:cs typeface="Times New Roman" panose="02020603050405020304" pitchFamily="18" charset="0"/>
            </a:rPr>
            <a:t> và ngược lại.</a:t>
          </a:r>
          <a:endParaRPr lang="en-US" sz="2100">
            <a:latin typeface="Times New Roman" panose="02020603050405020304" pitchFamily="18" charset="0"/>
            <a:cs typeface="Times New Roman" panose="02020603050405020304" pitchFamily="18" charset="0"/>
          </a:endParaRPr>
        </a:p>
      </dgm:t>
    </dgm:pt>
    <dgm:pt modelId="{51EA83C9-498E-49CA-8D5B-C72C0C487B2E}" type="parTrans" cxnId="{3AC6F3C2-D3F2-46C8-8C43-BCE27A28328D}">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3B315A3C-D74F-47F5-8F9E-1B8069097EFE}" type="sibTrans" cxnId="{3AC6F3C2-D3F2-46C8-8C43-BCE27A28328D}">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82DBBE86-2AD5-44D1-9FC8-02ADB93EF212}">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800" b="1" i="0" smtClean="0">
              <a:latin typeface="Times New Roman" panose="02020603050405020304" pitchFamily="18" charset="0"/>
              <a:cs typeface="Times New Roman" panose="02020603050405020304" pitchFamily="18" charset="0"/>
            </a:rPr>
            <a:t>Quy luật nhận quả</a:t>
          </a:r>
          <a:endParaRPr lang="en-US" sz="2800" b="1" i="0">
            <a:latin typeface="Times New Roman" panose="02020603050405020304" pitchFamily="18" charset="0"/>
            <a:cs typeface="Times New Roman" panose="02020603050405020304" pitchFamily="18" charset="0"/>
          </a:endParaRPr>
        </a:p>
      </dgm:t>
    </dgm:pt>
    <dgm:pt modelId="{5E15DB01-A890-452E-ADBB-0D8CBB944291}" type="parTrans" cxnId="{23D76C79-75E4-41A3-8980-DDBF4078F543}">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B1FF466E-2A59-491D-9AB5-E9729072E23E}" type="sibTrans" cxnId="{23D76C79-75E4-41A3-8980-DDBF4078F543}">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0B030F90-4375-49C7-A514-CE692D196D96}">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100" smtClean="0">
              <a:latin typeface="Times New Roman" panose="02020603050405020304" pitchFamily="18" charset="0"/>
              <a:cs typeface="Times New Roman" panose="02020603050405020304" pitchFamily="18" charset="0"/>
            </a:rPr>
            <a:t>Một người đã tạo nhiều liên kết ra là liên kết </a:t>
          </a:r>
          <a:r>
            <a:rPr lang="en-US" sz="2100" i="1" smtClean="0">
              <a:latin typeface="Times New Roman" panose="02020603050405020304" pitchFamily="18" charset="0"/>
              <a:cs typeface="Times New Roman" panose="02020603050405020304" pitchFamily="18" charset="0"/>
            </a:rPr>
            <a:t>positive</a:t>
          </a:r>
          <a:r>
            <a:rPr lang="en-US" sz="2100" smtClean="0">
              <a:latin typeface="Times New Roman" panose="02020603050405020304" pitchFamily="18" charset="0"/>
              <a:cs typeface="Times New Roman" panose="02020603050405020304" pitchFamily="18" charset="0"/>
            </a:rPr>
            <a:t> thì có xu hướng sẽ nhận liên kết </a:t>
          </a:r>
          <a:r>
            <a:rPr lang="en-US" sz="2100" i="1" smtClean="0">
              <a:latin typeface="Times New Roman" panose="02020603050405020304" pitchFamily="18" charset="0"/>
              <a:cs typeface="Times New Roman" panose="02020603050405020304" pitchFamily="18" charset="0"/>
            </a:rPr>
            <a:t>positive</a:t>
          </a:r>
          <a:r>
            <a:rPr lang="en-US" sz="2100" smtClean="0">
              <a:latin typeface="Times New Roman" panose="02020603050405020304" pitchFamily="18" charset="0"/>
              <a:cs typeface="Times New Roman" panose="02020603050405020304" pitchFamily="18" charset="0"/>
            </a:rPr>
            <a:t> và ngược lại.</a:t>
          </a:r>
          <a:endParaRPr lang="en-US" sz="2100">
            <a:latin typeface="Times New Roman" panose="02020603050405020304" pitchFamily="18" charset="0"/>
            <a:cs typeface="Times New Roman" panose="02020603050405020304" pitchFamily="18" charset="0"/>
          </a:endParaRPr>
        </a:p>
      </dgm:t>
    </dgm:pt>
    <dgm:pt modelId="{40E47E1B-ECB3-40A1-A587-E371CD728E7A}" type="parTrans" cxnId="{90C3B621-B289-4840-940D-96A0AAA3C3C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6C1FBCEB-198D-4DB9-8AA5-F950DBDBA113}" type="sibTrans" cxnId="{90C3B621-B289-4840-940D-96A0AAA3C3C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E266DB54-CC91-4B92-B9A3-B2EA6D2895AF}" type="pres">
      <dgm:prSet presAssocID="{4E9DCE6F-9E52-4E8B-8ECE-A500A7B52BB9}" presName="Name0" presStyleCnt="0">
        <dgm:presLayoutVars>
          <dgm:dir/>
          <dgm:animLvl val="lvl"/>
          <dgm:resizeHandles val="exact"/>
        </dgm:presLayoutVars>
      </dgm:prSet>
      <dgm:spPr/>
      <dgm:t>
        <a:bodyPr/>
        <a:lstStyle/>
        <a:p>
          <a:endParaRPr lang="en-US"/>
        </a:p>
      </dgm:t>
    </dgm:pt>
    <dgm:pt modelId="{E02A3E13-DC66-43AC-A0FC-F08F8B450C58}" type="pres">
      <dgm:prSet presAssocID="{CF9C938F-CDC4-4D11-BED7-682A69B25EFE}" presName="linNode" presStyleCnt="0"/>
      <dgm:spPr/>
    </dgm:pt>
    <dgm:pt modelId="{AF9EB891-8846-48DA-8C3F-D1ACCCE13F3D}" type="pres">
      <dgm:prSet presAssocID="{CF9C938F-CDC4-4D11-BED7-682A69B25EFE}" presName="parentText" presStyleLbl="node1" presStyleIdx="0" presStyleCnt="3">
        <dgm:presLayoutVars>
          <dgm:chMax val="1"/>
          <dgm:bulletEnabled val="1"/>
        </dgm:presLayoutVars>
      </dgm:prSet>
      <dgm:spPr/>
      <dgm:t>
        <a:bodyPr/>
        <a:lstStyle/>
        <a:p>
          <a:endParaRPr lang="en-US"/>
        </a:p>
      </dgm:t>
    </dgm:pt>
    <dgm:pt modelId="{C1DEFB92-3B8B-4A6E-9F22-15D7A1F0B8D0}" type="pres">
      <dgm:prSet presAssocID="{CF9C938F-CDC4-4D11-BED7-682A69B25EFE}" presName="descendantText" presStyleLbl="alignAccFollowNode1" presStyleIdx="0" presStyleCnt="3">
        <dgm:presLayoutVars>
          <dgm:bulletEnabled val="1"/>
        </dgm:presLayoutVars>
      </dgm:prSet>
      <dgm:spPr/>
      <dgm:t>
        <a:bodyPr/>
        <a:lstStyle/>
        <a:p>
          <a:endParaRPr lang="en-US"/>
        </a:p>
      </dgm:t>
    </dgm:pt>
    <dgm:pt modelId="{E9E0CB54-A118-44C0-B6CA-61EA8F6C38F7}" type="pres">
      <dgm:prSet presAssocID="{65D5A2DE-DFC3-46B8-BC7E-FEB27A700935}" presName="sp" presStyleCnt="0"/>
      <dgm:spPr/>
    </dgm:pt>
    <dgm:pt modelId="{36B22A7D-280D-4D81-AF92-DD2A43D590AA}" type="pres">
      <dgm:prSet presAssocID="{9CE09764-2DB0-46F1-BD7E-701D1F6100FB}" presName="linNode" presStyleCnt="0"/>
      <dgm:spPr/>
    </dgm:pt>
    <dgm:pt modelId="{A64B2856-C31A-470A-A826-2B1AB86C4C4E}" type="pres">
      <dgm:prSet presAssocID="{9CE09764-2DB0-46F1-BD7E-701D1F6100FB}" presName="parentText" presStyleLbl="node1" presStyleIdx="1" presStyleCnt="3">
        <dgm:presLayoutVars>
          <dgm:chMax val="1"/>
          <dgm:bulletEnabled val="1"/>
        </dgm:presLayoutVars>
      </dgm:prSet>
      <dgm:spPr/>
      <dgm:t>
        <a:bodyPr/>
        <a:lstStyle/>
        <a:p>
          <a:endParaRPr lang="en-US"/>
        </a:p>
      </dgm:t>
    </dgm:pt>
    <dgm:pt modelId="{346F6B5F-1F77-4C17-94FE-0035CA51DDA5}" type="pres">
      <dgm:prSet presAssocID="{9CE09764-2DB0-46F1-BD7E-701D1F6100FB}" presName="descendantText" presStyleLbl="alignAccFollowNode1" presStyleIdx="1" presStyleCnt="3">
        <dgm:presLayoutVars>
          <dgm:bulletEnabled val="1"/>
        </dgm:presLayoutVars>
      </dgm:prSet>
      <dgm:spPr/>
      <dgm:t>
        <a:bodyPr/>
        <a:lstStyle/>
        <a:p>
          <a:endParaRPr lang="en-US"/>
        </a:p>
      </dgm:t>
    </dgm:pt>
    <dgm:pt modelId="{F6B088B5-F0A7-4572-B4BE-6FAFF3182842}" type="pres">
      <dgm:prSet presAssocID="{A3D0383D-EBD7-45F3-8C20-D4751EABB177}" presName="sp" presStyleCnt="0"/>
      <dgm:spPr/>
    </dgm:pt>
    <dgm:pt modelId="{9EEACF5C-57F9-486A-8551-32552EC585BB}" type="pres">
      <dgm:prSet presAssocID="{82DBBE86-2AD5-44D1-9FC8-02ADB93EF212}" presName="linNode" presStyleCnt="0"/>
      <dgm:spPr/>
    </dgm:pt>
    <dgm:pt modelId="{825FD5FC-9BBD-4AAC-BF1E-C1BB84E4EE11}" type="pres">
      <dgm:prSet presAssocID="{82DBBE86-2AD5-44D1-9FC8-02ADB93EF212}" presName="parentText" presStyleLbl="node1" presStyleIdx="2" presStyleCnt="3">
        <dgm:presLayoutVars>
          <dgm:chMax val="1"/>
          <dgm:bulletEnabled val="1"/>
        </dgm:presLayoutVars>
      </dgm:prSet>
      <dgm:spPr/>
      <dgm:t>
        <a:bodyPr/>
        <a:lstStyle/>
        <a:p>
          <a:endParaRPr lang="en-US"/>
        </a:p>
      </dgm:t>
    </dgm:pt>
    <dgm:pt modelId="{4BEEDFA3-9A85-47A0-9DE4-0C006B60C37B}" type="pres">
      <dgm:prSet presAssocID="{82DBBE86-2AD5-44D1-9FC8-02ADB93EF212}" presName="descendantText" presStyleLbl="alignAccFollowNode1" presStyleIdx="2" presStyleCnt="3">
        <dgm:presLayoutVars>
          <dgm:bulletEnabled val="1"/>
        </dgm:presLayoutVars>
      </dgm:prSet>
      <dgm:spPr/>
      <dgm:t>
        <a:bodyPr/>
        <a:lstStyle/>
        <a:p>
          <a:endParaRPr lang="en-US"/>
        </a:p>
      </dgm:t>
    </dgm:pt>
  </dgm:ptLst>
  <dgm:cxnLst>
    <dgm:cxn modelId="{33DF5752-08F2-4D4E-BC35-3E51C10AAE16}" type="presOf" srcId="{82DBBE86-2AD5-44D1-9FC8-02ADB93EF212}" destId="{825FD5FC-9BBD-4AAC-BF1E-C1BB84E4EE11}" srcOrd="0" destOrd="0" presId="urn:microsoft.com/office/officeart/2005/8/layout/vList5"/>
    <dgm:cxn modelId="{23D76C79-75E4-41A3-8980-DDBF4078F543}" srcId="{4E9DCE6F-9E52-4E8B-8ECE-A500A7B52BB9}" destId="{82DBBE86-2AD5-44D1-9FC8-02ADB93EF212}" srcOrd="2" destOrd="0" parTransId="{5E15DB01-A890-452E-ADBB-0D8CBB944291}" sibTransId="{B1FF466E-2A59-491D-9AB5-E9729072E23E}"/>
    <dgm:cxn modelId="{1F82F465-7AC0-42BC-89C9-A48B227E5BEE}" srcId="{4E9DCE6F-9E52-4E8B-8ECE-A500A7B52BB9}" destId="{9CE09764-2DB0-46F1-BD7E-701D1F6100FB}" srcOrd="1" destOrd="0" parTransId="{3A38637F-F3AB-459B-95B3-2F083F4CC123}" sibTransId="{A3D0383D-EBD7-45F3-8C20-D4751EABB177}"/>
    <dgm:cxn modelId="{7E169573-8FAD-4A9D-8694-AF403AF6ED12}" type="presOf" srcId="{CF9C938F-CDC4-4D11-BED7-682A69B25EFE}" destId="{AF9EB891-8846-48DA-8C3F-D1ACCCE13F3D}" srcOrd="0" destOrd="0" presId="urn:microsoft.com/office/officeart/2005/8/layout/vList5"/>
    <dgm:cxn modelId="{FA611F8D-F26E-4DBF-A9BD-45A17B934207}" type="presOf" srcId="{0B030F90-4375-49C7-A514-CE692D196D96}" destId="{4BEEDFA3-9A85-47A0-9DE4-0C006B60C37B}" srcOrd="0" destOrd="0" presId="urn:microsoft.com/office/officeart/2005/8/layout/vList5"/>
    <dgm:cxn modelId="{C413B89C-42AE-4B07-83F9-1312CAFC299D}" type="presOf" srcId="{C67E5A0B-757C-43FD-8E08-C0CFFDF57A70}" destId="{346F6B5F-1F77-4C17-94FE-0035CA51DDA5}" srcOrd="0" destOrd="0" presId="urn:microsoft.com/office/officeart/2005/8/layout/vList5"/>
    <dgm:cxn modelId="{F992F7C9-32F5-49DB-9F68-E75BEF5B5B28}" type="presOf" srcId="{9CE09764-2DB0-46F1-BD7E-701D1F6100FB}" destId="{A64B2856-C31A-470A-A826-2B1AB86C4C4E}" srcOrd="0" destOrd="0" presId="urn:microsoft.com/office/officeart/2005/8/layout/vList5"/>
    <dgm:cxn modelId="{9C345821-488C-4726-ABBE-A937743A9045}" srcId="{CF9C938F-CDC4-4D11-BED7-682A69B25EFE}" destId="{915B36D5-A9C8-49D5-9B5E-8F66582D9541}" srcOrd="0" destOrd="0" parTransId="{0C149EAC-2A88-4D38-B8D7-9E9D23658B4C}" sibTransId="{C5CD98FD-5E12-411B-B433-6305C13EF669}"/>
    <dgm:cxn modelId="{90C3B621-B289-4840-940D-96A0AAA3C3CE}" srcId="{82DBBE86-2AD5-44D1-9FC8-02ADB93EF212}" destId="{0B030F90-4375-49C7-A514-CE692D196D96}" srcOrd="0" destOrd="0" parTransId="{40E47E1B-ECB3-40A1-A587-E371CD728E7A}" sibTransId="{6C1FBCEB-198D-4DB9-8AA5-F950DBDBA113}"/>
    <dgm:cxn modelId="{70F4FFC8-A8F7-4407-ADD6-E1C9B0BE0E10}" type="presOf" srcId="{915B36D5-A9C8-49D5-9B5E-8F66582D9541}" destId="{C1DEFB92-3B8B-4A6E-9F22-15D7A1F0B8D0}" srcOrd="0" destOrd="0" presId="urn:microsoft.com/office/officeart/2005/8/layout/vList5"/>
    <dgm:cxn modelId="{BF77117E-99A8-4278-AEC9-380771EC058E}" srcId="{4E9DCE6F-9E52-4E8B-8ECE-A500A7B52BB9}" destId="{CF9C938F-CDC4-4D11-BED7-682A69B25EFE}" srcOrd="0" destOrd="0" parTransId="{89F86D8F-0915-42C3-8C8B-F12A26877E2A}" sibTransId="{65D5A2DE-DFC3-46B8-BC7E-FEB27A700935}"/>
    <dgm:cxn modelId="{64222423-8129-45C2-A399-52A71D69D3FA}" type="presOf" srcId="{4E9DCE6F-9E52-4E8B-8ECE-A500A7B52BB9}" destId="{E266DB54-CC91-4B92-B9A3-B2EA6D2895AF}" srcOrd="0" destOrd="0" presId="urn:microsoft.com/office/officeart/2005/8/layout/vList5"/>
    <dgm:cxn modelId="{3AC6F3C2-D3F2-46C8-8C43-BCE27A28328D}" srcId="{9CE09764-2DB0-46F1-BD7E-701D1F6100FB}" destId="{C67E5A0B-757C-43FD-8E08-C0CFFDF57A70}" srcOrd="0" destOrd="0" parTransId="{51EA83C9-498E-49CA-8D5B-C72C0C487B2E}" sibTransId="{3B315A3C-D74F-47F5-8F9E-1B8069097EFE}"/>
    <dgm:cxn modelId="{45A3AF79-A3A7-400B-AE03-351148BFBCBE}" type="presParOf" srcId="{E266DB54-CC91-4B92-B9A3-B2EA6D2895AF}" destId="{E02A3E13-DC66-43AC-A0FC-F08F8B450C58}" srcOrd="0" destOrd="0" presId="urn:microsoft.com/office/officeart/2005/8/layout/vList5"/>
    <dgm:cxn modelId="{7283EA19-908C-467E-8F78-D2C2BDBCBBB9}" type="presParOf" srcId="{E02A3E13-DC66-43AC-A0FC-F08F8B450C58}" destId="{AF9EB891-8846-48DA-8C3F-D1ACCCE13F3D}" srcOrd="0" destOrd="0" presId="urn:microsoft.com/office/officeart/2005/8/layout/vList5"/>
    <dgm:cxn modelId="{9A194F64-A428-47B0-AE0B-2E863D737B8F}" type="presParOf" srcId="{E02A3E13-DC66-43AC-A0FC-F08F8B450C58}" destId="{C1DEFB92-3B8B-4A6E-9F22-15D7A1F0B8D0}" srcOrd="1" destOrd="0" presId="urn:microsoft.com/office/officeart/2005/8/layout/vList5"/>
    <dgm:cxn modelId="{2245A51D-C616-4CE6-A775-D565213DB7C4}" type="presParOf" srcId="{E266DB54-CC91-4B92-B9A3-B2EA6D2895AF}" destId="{E9E0CB54-A118-44C0-B6CA-61EA8F6C38F7}" srcOrd="1" destOrd="0" presId="urn:microsoft.com/office/officeart/2005/8/layout/vList5"/>
    <dgm:cxn modelId="{875204C6-173C-4607-8E43-94417F48470C}" type="presParOf" srcId="{E266DB54-CC91-4B92-B9A3-B2EA6D2895AF}" destId="{36B22A7D-280D-4D81-AF92-DD2A43D590AA}" srcOrd="2" destOrd="0" presId="urn:microsoft.com/office/officeart/2005/8/layout/vList5"/>
    <dgm:cxn modelId="{777624B3-6178-45B3-BA46-70CBD92BCFFE}" type="presParOf" srcId="{36B22A7D-280D-4D81-AF92-DD2A43D590AA}" destId="{A64B2856-C31A-470A-A826-2B1AB86C4C4E}" srcOrd="0" destOrd="0" presId="urn:microsoft.com/office/officeart/2005/8/layout/vList5"/>
    <dgm:cxn modelId="{84DE2994-CAD2-4D69-AEB1-45C06A0F76A9}" type="presParOf" srcId="{36B22A7D-280D-4D81-AF92-DD2A43D590AA}" destId="{346F6B5F-1F77-4C17-94FE-0035CA51DDA5}" srcOrd="1" destOrd="0" presId="urn:microsoft.com/office/officeart/2005/8/layout/vList5"/>
    <dgm:cxn modelId="{675CB7EB-9F7B-41D4-BEC8-230FC809B1FF}" type="presParOf" srcId="{E266DB54-CC91-4B92-B9A3-B2EA6D2895AF}" destId="{F6B088B5-F0A7-4572-B4BE-6FAFF3182842}" srcOrd="3" destOrd="0" presId="urn:microsoft.com/office/officeart/2005/8/layout/vList5"/>
    <dgm:cxn modelId="{C9554047-FEF4-4754-91AF-E70C4302746B}" type="presParOf" srcId="{E266DB54-CC91-4B92-B9A3-B2EA6D2895AF}" destId="{9EEACF5C-57F9-486A-8551-32552EC585BB}" srcOrd="4" destOrd="0" presId="urn:microsoft.com/office/officeart/2005/8/layout/vList5"/>
    <dgm:cxn modelId="{3F6E1E3E-7113-4986-A940-A2CC914D02E5}" type="presParOf" srcId="{9EEACF5C-57F9-486A-8551-32552EC585BB}" destId="{825FD5FC-9BBD-4AAC-BF1E-C1BB84E4EE11}" srcOrd="0" destOrd="0" presId="urn:microsoft.com/office/officeart/2005/8/layout/vList5"/>
    <dgm:cxn modelId="{2E7C2A9B-FAA6-46FF-B1EB-DE707D4D7180}" type="presParOf" srcId="{9EEACF5C-57F9-486A-8551-32552EC585BB}" destId="{4BEEDFA3-9A85-47A0-9DE4-0C006B60C37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9DCE6F-9E52-4E8B-8ECE-A500A7B52BB9}"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n-US"/>
        </a:p>
      </dgm:t>
    </dgm:pt>
    <dgm:pt modelId="{CF9C938F-CDC4-4D11-BED7-682A69B25EFE}">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800" b="1" i="0" smtClean="0">
              <a:latin typeface="Times New Roman" panose="02020603050405020304" pitchFamily="18" charset="0"/>
              <a:cs typeface="Times New Roman" panose="02020603050405020304" pitchFamily="18" charset="0"/>
            </a:rPr>
            <a:t>Decision tree</a:t>
          </a:r>
          <a:endParaRPr lang="en-US" sz="2800" b="1" i="0">
            <a:latin typeface="Times New Roman" panose="02020603050405020304" pitchFamily="18" charset="0"/>
            <a:cs typeface="Times New Roman" panose="02020603050405020304" pitchFamily="18" charset="0"/>
          </a:endParaRPr>
        </a:p>
      </dgm:t>
    </dgm:pt>
    <dgm:pt modelId="{89F86D8F-0915-42C3-8C8B-F12A26877E2A}" type="parTrans" cxnId="{BF77117E-99A8-4278-AEC9-380771EC058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65D5A2DE-DFC3-46B8-BC7E-FEB27A700935}" type="sibTrans" cxnId="{BF77117E-99A8-4278-AEC9-380771EC058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915B36D5-A9C8-49D5-9B5E-8F66582D9541}">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100" smtClean="0">
              <a:latin typeface="Times New Roman" panose="02020603050405020304" pitchFamily="18" charset="0"/>
              <a:cs typeface="Times New Roman" panose="02020603050405020304" pitchFamily="18" charset="0"/>
            </a:rPr>
            <a:t>Chưa đưa ra được phương pháp xác định kích thước cây phù hợp.</a:t>
          </a:r>
          <a:endParaRPr lang="en-US" sz="2100">
            <a:latin typeface="Times New Roman" panose="02020603050405020304" pitchFamily="18" charset="0"/>
            <a:cs typeface="Times New Roman" panose="02020603050405020304" pitchFamily="18" charset="0"/>
          </a:endParaRPr>
        </a:p>
      </dgm:t>
    </dgm:pt>
    <dgm:pt modelId="{0C149EAC-2A88-4D38-B8D7-9E9D23658B4C}" type="parTrans" cxnId="{9C345821-488C-4726-ABBE-A937743A9045}">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C5CD98FD-5E12-411B-B433-6305C13EF669}" type="sibTrans" cxnId="{9C345821-488C-4726-ABBE-A937743A9045}">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9CE09764-2DB0-46F1-BD7E-701D1F6100FB}">
      <dgm:prSet phldrT="[Text]" custT="1">
        <dgm:style>
          <a:lnRef idx="1">
            <a:schemeClr val="accent1"/>
          </a:lnRef>
          <a:fillRef idx="2">
            <a:schemeClr val="accent1"/>
          </a:fillRef>
          <a:effectRef idx="1">
            <a:schemeClr val="accent1"/>
          </a:effectRef>
          <a:fontRef idx="minor">
            <a:schemeClr val="dk1"/>
          </a:fontRef>
        </dgm:style>
      </dgm:prSet>
      <dgm:spPr/>
      <dgm:t>
        <a:bodyPr/>
        <a:lstStyle/>
        <a:p>
          <a:pPr algn="ctr"/>
          <a:r>
            <a:rPr lang="en-US" sz="2800" b="1" i="0" smtClean="0">
              <a:latin typeface="Times New Roman" panose="02020603050405020304" pitchFamily="18" charset="0"/>
              <a:cs typeface="Times New Roman" panose="02020603050405020304" pitchFamily="18" charset="0"/>
            </a:rPr>
            <a:t>Neural networks</a:t>
          </a:r>
          <a:endParaRPr lang="en-US" sz="2800" b="1" i="0">
            <a:latin typeface="Times New Roman" panose="02020603050405020304" pitchFamily="18" charset="0"/>
            <a:cs typeface="Times New Roman" panose="02020603050405020304" pitchFamily="18" charset="0"/>
          </a:endParaRPr>
        </a:p>
      </dgm:t>
    </dgm:pt>
    <dgm:pt modelId="{3A38637F-F3AB-459B-95B3-2F083F4CC123}" type="parTrans" cxnId="{1F82F465-7AC0-42BC-89C9-A48B227E5BE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A3D0383D-EBD7-45F3-8C20-D4751EABB177}" type="sibTrans" cxnId="{1F82F465-7AC0-42BC-89C9-A48B227E5BEE}">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C67E5A0B-757C-43FD-8E08-C0CFFDF57A70}">
      <dgm:prSet phldrT="[Text]" custT="1">
        <dgm:style>
          <a:lnRef idx="2">
            <a:schemeClr val="accent1"/>
          </a:lnRef>
          <a:fillRef idx="1">
            <a:schemeClr val="lt1"/>
          </a:fillRef>
          <a:effectRef idx="0">
            <a:schemeClr val="accent1"/>
          </a:effectRef>
          <a:fontRef idx="minor">
            <a:schemeClr val="dk1"/>
          </a:fontRef>
        </dgm:style>
      </dgm:prSet>
      <dgm:spPr/>
      <dgm:t>
        <a:bodyPr/>
        <a:lstStyle/>
        <a:p>
          <a:pPr algn="just"/>
          <a:r>
            <a:rPr lang="en-US" sz="2100" smtClean="0">
              <a:latin typeface="Times New Roman" panose="02020603050405020304" pitchFamily="18" charset="0"/>
              <a:cs typeface="Times New Roman" panose="02020603050405020304" pitchFamily="18" charset="0"/>
            </a:rPr>
            <a:t>Khó kiểm soát độ phức tạp nên dễ gặp tình trạng “</a:t>
          </a:r>
          <a:r>
            <a:rPr lang="en-US" sz="2100" i="1" smtClean="0">
              <a:latin typeface="Times New Roman" panose="02020603050405020304" pitchFamily="18" charset="0"/>
              <a:cs typeface="Times New Roman" panose="02020603050405020304" pitchFamily="18" charset="0"/>
            </a:rPr>
            <a:t>overfitting</a:t>
          </a:r>
          <a:r>
            <a:rPr lang="en-US" sz="2100" smtClean="0">
              <a:latin typeface="Times New Roman" panose="02020603050405020304" pitchFamily="18" charset="0"/>
              <a:cs typeface="Times New Roman" panose="02020603050405020304" pitchFamily="18" charset="0"/>
            </a:rPr>
            <a:t>”.</a:t>
          </a:r>
          <a:endParaRPr lang="en-US" sz="2100">
            <a:latin typeface="Times New Roman" panose="02020603050405020304" pitchFamily="18" charset="0"/>
            <a:cs typeface="Times New Roman" panose="02020603050405020304" pitchFamily="18" charset="0"/>
          </a:endParaRPr>
        </a:p>
      </dgm:t>
    </dgm:pt>
    <dgm:pt modelId="{51EA83C9-498E-49CA-8D5B-C72C0C487B2E}" type="parTrans" cxnId="{3AC6F3C2-D3F2-46C8-8C43-BCE27A28328D}">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3B315A3C-D74F-47F5-8F9E-1B8069097EFE}" type="sibTrans" cxnId="{3AC6F3C2-D3F2-46C8-8C43-BCE27A28328D}">
      <dgm:prSet/>
      <dgm:spPr/>
      <dgm:t>
        <a:bodyPr/>
        <a:lstStyle/>
        <a:p>
          <a:pPr algn="just"/>
          <a:endParaRPr lang="en-US" sz="2300">
            <a:latin typeface="Times New Roman" panose="02020603050405020304" pitchFamily="18" charset="0"/>
            <a:cs typeface="Times New Roman" panose="02020603050405020304" pitchFamily="18" charset="0"/>
          </a:endParaRPr>
        </a:p>
      </dgm:t>
    </dgm:pt>
    <dgm:pt modelId="{E266DB54-CC91-4B92-B9A3-B2EA6D2895AF}" type="pres">
      <dgm:prSet presAssocID="{4E9DCE6F-9E52-4E8B-8ECE-A500A7B52BB9}" presName="Name0" presStyleCnt="0">
        <dgm:presLayoutVars>
          <dgm:dir/>
          <dgm:animLvl val="lvl"/>
          <dgm:resizeHandles val="exact"/>
        </dgm:presLayoutVars>
      </dgm:prSet>
      <dgm:spPr/>
      <dgm:t>
        <a:bodyPr/>
        <a:lstStyle/>
        <a:p>
          <a:endParaRPr lang="en-US"/>
        </a:p>
      </dgm:t>
    </dgm:pt>
    <dgm:pt modelId="{E02A3E13-DC66-43AC-A0FC-F08F8B450C58}" type="pres">
      <dgm:prSet presAssocID="{CF9C938F-CDC4-4D11-BED7-682A69B25EFE}" presName="linNode" presStyleCnt="0"/>
      <dgm:spPr/>
    </dgm:pt>
    <dgm:pt modelId="{AF9EB891-8846-48DA-8C3F-D1ACCCE13F3D}" type="pres">
      <dgm:prSet presAssocID="{CF9C938F-CDC4-4D11-BED7-682A69B25EFE}" presName="parentText" presStyleLbl="node1" presStyleIdx="0" presStyleCnt="2">
        <dgm:presLayoutVars>
          <dgm:chMax val="1"/>
          <dgm:bulletEnabled val="1"/>
        </dgm:presLayoutVars>
      </dgm:prSet>
      <dgm:spPr/>
      <dgm:t>
        <a:bodyPr/>
        <a:lstStyle/>
        <a:p>
          <a:endParaRPr lang="en-US"/>
        </a:p>
      </dgm:t>
    </dgm:pt>
    <dgm:pt modelId="{C1DEFB92-3B8B-4A6E-9F22-15D7A1F0B8D0}" type="pres">
      <dgm:prSet presAssocID="{CF9C938F-CDC4-4D11-BED7-682A69B25EFE}" presName="descendantText" presStyleLbl="alignAccFollowNode1" presStyleIdx="0" presStyleCnt="2">
        <dgm:presLayoutVars>
          <dgm:bulletEnabled val="1"/>
        </dgm:presLayoutVars>
      </dgm:prSet>
      <dgm:spPr/>
      <dgm:t>
        <a:bodyPr/>
        <a:lstStyle/>
        <a:p>
          <a:endParaRPr lang="en-US"/>
        </a:p>
      </dgm:t>
    </dgm:pt>
    <dgm:pt modelId="{E9E0CB54-A118-44C0-B6CA-61EA8F6C38F7}" type="pres">
      <dgm:prSet presAssocID="{65D5A2DE-DFC3-46B8-BC7E-FEB27A700935}" presName="sp" presStyleCnt="0"/>
      <dgm:spPr/>
    </dgm:pt>
    <dgm:pt modelId="{36B22A7D-280D-4D81-AF92-DD2A43D590AA}" type="pres">
      <dgm:prSet presAssocID="{9CE09764-2DB0-46F1-BD7E-701D1F6100FB}" presName="linNode" presStyleCnt="0"/>
      <dgm:spPr/>
    </dgm:pt>
    <dgm:pt modelId="{A64B2856-C31A-470A-A826-2B1AB86C4C4E}" type="pres">
      <dgm:prSet presAssocID="{9CE09764-2DB0-46F1-BD7E-701D1F6100FB}" presName="parentText" presStyleLbl="node1" presStyleIdx="1" presStyleCnt="2">
        <dgm:presLayoutVars>
          <dgm:chMax val="1"/>
          <dgm:bulletEnabled val="1"/>
        </dgm:presLayoutVars>
      </dgm:prSet>
      <dgm:spPr/>
      <dgm:t>
        <a:bodyPr/>
        <a:lstStyle/>
        <a:p>
          <a:endParaRPr lang="en-US"/>
        </a:p>
      </dgm:t>
    </dgm:pt>
    <dgm:pt modelId="{346F6B5F-1F77-4C17-94FE-0035CA51DDA5}" type="pres">
      <dgm:prSet presAssocID="{9CE09764-2DB0-46F1-BD7E-701D1F6100FB}" presName="descendantText" presStyleLbl="alignAccFollowNode1" presStyleIdx="1" presStyleCnt="2">
        <dgm:presLayoutVars>
          <dgm:bulletEnabled val="1"/>
        </dgm:presLayoutVars>
      </dgm:prSet>
      <dgm:spPr/>
      <dgm:t>
        <a:bodyPr/>
        <a:lstStyle/>
        <a:p>
          <a:endParaRPr lang="en-US"/>
        </a:p>
      </dgm:t>
    </dgm:pt>
  </dgm:ptLst>
  <dgm:cxnLst>
    <dgm:cxn modelId="{1F82F465-7AC0-42BC-89C9-A48B227E5BEE}" srcId="{4E9DCE6F-9E52-4E8B-8ECE-A500A7B52BB9}" destId="{9CE09764-2DB0-46F1-BD7E-701D1F6100FB}" srcOrd="1" destOrd="0" parTransId="{3A38637F-F3AB-459B-95B3-2F083F4CC123}" sibTransId="{A3D0383D-EBD7-45F3-8C20-D4751EABB177}"/>
    <dgm:cxn modelId="{BA9A40F1-9C42-4D18-BEF9-ABA516A07775}" type="presOf" srcId="{C67E5A0B-757C-43FD-8E08-C0CFFDF57A70}" destId="{346F6B5F-1F77-4C17-94FE-0035CA51DDA5}" srcOrd="0" destOrd="0" presId="urn:microsoft.com/office/officeart/2005/8/layout/vList5"/>
    <dgm:cxn modelId="{9C345821-488C-4726-ABBE-A937743A9045}" srcId="{CF9C938F-CDC4-4D11-BED7-682A69B25EFE}" destId="{915B36D5-A9C8-49D5-9B5E-8F66582D9541}" srcOrd="0" destOrd="0" parTransId="{0C149EAC-2A88-4D38-B8D7-9E9D23658B4C}" sibTransId="{C5CD98FD-5E12-411B-B433-6305C13EF669}"/>
    <dgm:cxn modelId="{F0FABECD-9B14-4D7C-9D5F-FEBB6BF4026B}" type="presOf" srcId="{915B36D5-A9C8-49D5-9B5E-8F66582D9541}" destId="{C1DEFB92-3B8B-4A6E-9F22-15D7A1F0B8D0}" srcOrd="0" destOrd="0" presId="urn:microsoft.com/office/officeart/2005/8/layout/vList5"/>
    <dgm:cxn modelId="{9243B803-6B3E-44B9-8F74-6484F425309B}" type="presOf" srcId="{4E9DCE6F-9E52-4E8B-8ECE-A500A7B52BB9}" destId="{E266DB54-CC91-4B92-B9A3-B2EA6D2895AF}" srcOrd="0" destOrd="0" presId="urn:microsoft.com/office/officeart/2005/8/layout/vList5"/>
    <dgm:cxn modelId="{634B5583-3BAD-4AC2-A162-73C39C194350}" type="presOf" srcId="{9CE09764-2DB0-46F1-BD7E-701D1F6100FB}" destId="{A64B2856-C31A-470A-A826-2B1AB86C4C4E}" srcOrd="0" destOrd="0" presId="urn:microsoft.com/office/officeart/2005/8/layout/vList5"/>
    <dgm:cxn modelId="{BF77117E-99A8-4278-AEC9-380771EC058E}" srcId="{4E9DCE6F-9E52-4E8B-8ECE-A500A7B52BB9}" destId="{CF9C938F-CDC4-4D11-BED7-682A69B25EFE}" srcOrd="0" destOrd="0" parTransId="{89F86D8F-0915-42C3-8C8B-F12A26877E2A}" sibTransId="{65D5A2DE-DFC3-46B8-BC7E-FEB27A700935}"/>
    <dgm:cxn modelId="{3C863A04-B9AA-4042-A347-C7FC341C7AA0}" type="presOf" srcId="{CF9C938F-CDC4-4D11-BED7-682A69B25EFE}" destId="{AF9EB891-8846-48DA-8C3F-D1ACCCE13F3D}" srcOrd="0" destOrd="0" presId="urn:microsoft.com/office/officeart/2005/8/layout/vList5"/>
    <dgm:cxn modelId="{3AC6F3C2-D3F2-46C8-8C43-BCE27A28328D}" srcId="{9CE09764-2DB0-46F1-BD7E-701D1F6100FB}" destId="{C67E5A0B-757C-43FD-8E08-C0CFFDF57A70}" srcOrd="0" destOrd="0" parTransId="{51EA83C9-498E-49CA-8D5B-C72C0C487B2E}" sibTransId="{3B315A3C-D74F-47F5-8F9E-1B8069097EFE}"/>
    <dgm:cxn modelId="{6450DE0F-3597-4E01-8D75-9EE73A5ED1BE}" type="presParOf" srcId="{E266DB54-CC91-4B92-B9A3-B2EA6D2895AF}" destId="{E02A3E13-DC66-43AC-A0FC-F08F8B450C58}" srcOrd="0" destOrd="0" presId="urn:microsoft.com/office/officeart/2005/8/layout/vList5"/>
    <dgm:cxn modelId="{4E388F9F-97F7-4EEC-A679-F32525AACE41}" type="presParOf" srcId="{E02A3E13-DC66-43AC-A0FC-F08F8B450C58}" destId="{AF9EB891-8846-48DA-8C3F-D1ACCCE13F3D}" srcOrd="0" destOrd="0" presId="urn:microsoft.com/office/officeart/2005/8/layout/vList5"/>
    <dgm:cxn modelId="{C2C6D9B6-5595-4747-A3AC-49BB25B5140B}" type="presParOf" srcId="{E02A3E13-DC66-43AC-A0FC-F08F8B450C58}" destId="{C1DEFB92-3B8B-4A6E-9F22-15D7A1F0B8D0}" srcOrd="1" destOrd="0" presId="urn:microsoft.com/office/officeart/2005/8/layout/vList5"/>
    <dgm:cxn modelId="{66790656-9AB0-4578-B7A4-497AFEADEBFB}" type="presParOf" srcId="{E266DB54-CC91-4B92-B9A3-B2EA6D2895AF}" destId="{E9E0CB54-A118-44C0-B6CA-61EA8F6C38F7}" srcOrd="1" destOrd="0" presId="urn:microsoft.com/office/officeart/2005/8/layout/vList5"/>
    <dgm:cxn modelId="{5733C558-F660-4808-808B-34B69BBA2747}" type="presParOf" srcId="{E266DB54-CC91-4B92-B9A3-B2EA6D2895AF}" destId="{36B22A7D-280D-4D81-AF92-DD2A43D590AA}" srcOrd="2" destOrd="0" presId="urn:microsoft.com/office/officeart/2005/8/layout/vList5"/>
    <dgm:cxn modelId="{C80ABBD7-A30C-4782-8581-C389FBDFF02F}" type="presParOf" srcId="{36B22A7D-280D-4D81-AF92-DD2A43D590AA}" destId="{A64B2856-C31A-470A-A826-2B1AB86C4C4E}" srcOrd="0" destOrd="0" presId="urn:microsoft.com/office/officeart/2005/8/layout/vList5"/>
    <dgm:cxn modelId="{971748E3-BFDC-4383-A9F1-7F88C1621967}" type="presParOf" srcId="{36B22A7D-280D-4D81-AF92-DD2A43D590AA}" destId="{346F6B5F-1F77-4C17-94FE-0035CA51DDA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3CF902-89CE-4AD0-AE4F-CA242846E3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FCF25A4-9CBB-4E81-B115-8AC6F94C696E}">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600" smtClean="0">
              <a:latin typeface="Times New Roman" panose="02020603050405020304" pitchFamily="18" charset="0"/>
              <a:cs typeface="Times New Roman" panose="02020603050405020304" pitchFamily="18" charset="0"/>
            </a:rPr>
            <a:t>Tìm hiểu các công trình nghiên cứu tiêu biểu đã được công bố.</a:t>
          </a:r>
          <a:endParaRPr lang="en-US" sz="2600">
            <a:latin typeface="Times New Roman" panose="02020603050405020304" pitchFamily="18" charset="0"/>
            <a:cs typeface="Times New Roman" panose="02020603050405020304" pitchFamily="18" charset="0"/>
          </a:endParaRPr>
        </a:p>
      </dgm:t>
    </dgm:pt>
    <dgm:pt modelId="{77429B66-4DF5-4687-89C8-EA2823DF93F3}" type="parTrans" cxnId="{B270057C-1990-423D-BE57-A36D9D6700C6}">
      <dgm:prSet/>
      <dgm:spPr/>
      <dgm:t>
        <a:bodyPr/>
        <a:lstStyle/>
        <a:p>
          <a:endParaRPr lang="en-US">
            <a:latin typeface="Times New Roman" panose="02020603050405020304" pitchFamily="18" charset="0"/>
            <a:cs typeface="Times New Roman" panose="02020603050405020304" pitchFamily="18" charset="0"/>
          </a:endParaRPr>
        </a:p>
      </dgm:t>
    </dgm:pt>
    <dgm:pt modelId="{83E5201A-40F4-40C7-84F8-2D2D74AE30D8}" type="sibTrans" cxnId="{B270057C-1990-423D-BE57-A36D9D6700C6}">
      <dgm:prSet/>
      <dgm:spPr/>
      <dgm:t>
        <a:bodyPr/>
        <a:lstStyle/>
        <a:p>
          <a:endParaRPr lang="en-US">
            <a:latin typeface="Times New Roman" panose="02020603050405020304" pitchFamily="18" charset="0"/>
            <a:cs typeface="Times New Roman" panose="02020603050405020304" pitchFamily="18" charset="0"/>
          </a:endParaRPr>
        </a:p>
      </dgm:t>
    </dgm:pt>
    <dgm:pt modelId="{55BB1DAB-4B01-45ED-B9D6-1FF21475D588}">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600" smtClean="0">
              <a:latin typeface="Times New Roman" panose="02020603050405020304" pitchFamily="18" charset="0"/>
              <a:cs typeface="Times New Roman" panose="02020603050405020304" pitchFamily="18" charset="0"/>
            </a:rPr>
            <a:t>Đề xuất mô hình dự đoán cho mạng xã hội mới thành lập và giải quyết 2 thách thức:</a:t>
          </a:r>
          <a:endParaRPr lang="en-US" sz="2600">
            <a:latin typeface="Times New Roman" panose="02020603050405020304" pitchFamily="18" charset="0"/>
            <a:cs typeface="Times New Roman" panose="02020603050405020304" pitchFamily="18" charset="0"/>
          </a:endParaRPr>
        </a:p>
      </dgm:t>
    </dgm:pt>
    <dgm:pt modelId="{EE821DC0-FEC1-4BE5-9C9F-0A4511D163A8}" type="parTrans" cxnId="{D0176AD2-1C89-4773-9DEA-B3FD283CEE3A}">
      <dgm:prSet/>
      <dgm:spPr/>
      <dgm:t>
        <a:bodyPr/>
        <a:lstStyle/>
        <a:p>
          <a:endParaRPr lang="en-US">
            <a:latin typeface="Times New Roman" panose="02020603050405020304" pitchFamily="18" charset="0"/>
            <a:cs typeface="Times New Roman" panose="02020603050405020304" pitchFamily="18" charset="0"/>
          </a:endParaRPr>
        </a:p>
      </dgm:t>
    </dgm:pt>
    <dgm:pt modelId="{80DA4067-6A52-4155-8D99-A6416033AB0E}" type="sibTrans" cxnId="{D0176AD2-1C89-4773-9DEA-B3FD283CEE3A}">
      <dgm:prSet/>
      <dgm:spPr/>
      <dgm:t>
        <a:bodyPr/>
        <a:lstStyle/>
        <a:p>
          <a:endParaRPr lang="en-US">
            <a:latin typeface="Times New Roman" panose="02020603050405020304" pitchFamily="18" charset="0"/>
            <a:cs typeface="Times New Roman" panose="02020603050405020304" pitchFamily="18" charset="0"/>
          </a:endParaRPr>
        </a:p>
      </dgm:t>
    </dgm:pt>
    <dgm:pt modelId="{65EE6FAD-B48C-485F-81EB-30F42E4FE77D}">
      <dgm:prSet phldrT="[Text]" custT="1"/>
      <dgm:spPr/>
      <dgm:t>
        <a:bodyPr/>
        <a:lstStyle/>
        <a:p>
          <a:r>
            <a:rPr lang="en-US" sz="2400" smtClean="0">
              <a:latin typeface="Times New Roman" panose="02020603050405020304" pitchFamily="18" charset="0"/>
              <a:cs typeface="Times New Roman" panose="02020603050405020304" pitchFamily="18" charset="0"/>
            </a:rPr>
            <a:t>Sự khác biệt lớn giữa các mạng xã hội.</a:t>
          </a:r>
          <a:endParaRPr lang="en-US" sz="2400">
            <a:latin typeface="Times New Roman" panose="02020603050405020304" pitchFamily="18" charset="0"/>
            <a:cs typeface="Times New Roman" panose="02020603050405020304" pitchFamily="18" charset="0"/>
          </a:endParaRPr>
        </a:p>
      </dgm:t>
    </dgm:pt>
    <dgm:pt modelId="{3E31FEA9-E6DB-4268-8AC1-797C5A2111F7}" type="parTrans" cxnId="{A6FDF727-4BF0-4FD3-86F8-1DC915E0A871}">
      <dgm:prSet/>
      <dgm:spPr/>
      <dgm:t>
        <a:bodyPr/>
        <a:lstStyle/>
        <a:p>
          <a:endParaRPr lang="en-US">
            <a:latin typeface="Times New Roman" panose="02020603050405020304" pitchFamily="18" charset="0"/>
            <a:cs typeface="Times New Roman" panose="02020603050405020304" pitchFamily="18" charset="0"/>
          </a:endParaRPr>
        </a:p>
      </dgm:t>
    </dgm:pt>
    <dgm:pt modelId="{62BBCC17-DD08-4721-9002-A5C641F97E08}" type="sibTrans" cxnId="{A6FDF727-4BF0-4FD3-86F8-1DC915E0A871}">
      <dgm:prSet/>
      <dgm:spPr/>
      <dgm:t>
        <a:bodyPr/>
        <a:lstStyle/>
        <a:p>
          <a:endParaRPr lang="en-US">
            <a:latin typeface="Times New Roman" panose="02020603050405020304" pitchFamily="18" charset="0"/>
            <a:cs typeface="Times New Roman" panose="02020603050405020304" pitchFamily="18" charset="0"/>
          </a:endParaRPr>
        </a:p>
      </dgm:t>
    </dgm:pt>
    <dgm:pt modelId="{683B1745-CCB8-4233-8759-65E3D7019D19}">
      <dgm:prSet custT="1"/>
      <dgm:spPr/>
      <dgm:t>
        <a:bodyPr/>
        <a:lstStyle/>
        <a:p>
          <a:r>
            <a:rPr lang="en-US" sz="2400" smtClean="0">
              <a:latin typeface="Times New Roman" panose="02020603050405020304" pitchFamily="18" charset="0"/>
              <a:cs typeface="Times New Roman" panose="02020603050405020304" pitchFamily="18" charset="0"/>
            </a:rPr>
            <a:t>Yêu cầu cao về thông tin dấu hiệu cạnh.</a:t>
          </a:r>
          <a:endParaRPr lang="en-US" sz="2400">
            <a:latin typeface="Times New Roman" panose="02020603050405020304" pitchFamily="18" charset="0"/>
            <a:cs typeface="Times New Roman" panose="02020603050405020304" pitchFamily="18" charset="0"/>
          </a:endParaRPr>
        </a:p>
      </dgm:t>
    </dgm:pt>
    <dgm:pt modelId="{E5970DCE-77E2-468B-9D51-1123C5A3FFEA}" type="parTrans" cxnId="{0997BD34-1B9D-4885-8E43-77AE21294F07}">
      <dgm:prSet/>
      <dgm:spPr/>
      <dgm:t>
        <a:bodyPr/>
        <a:lstStyle/>
        <a:p>
          <a:endParaRPr lang="en-US">
            <a:latin typeface="Times New Roman" panose="02020603050405020304" pitchFamily="18" charset="0"/>
            <a:cs typeface="Times New Roman" panose="02020603050405020304" pitchFamily="18" charset="0"/>
          </a:endParaRPr>
        </a:p>
      </dgm:t>
    </dgm:pt>
    <dgm:pt modelId="{0DE363E8-711C-424C-AE95-256F57570254}" type="sibTrans" cxnId="{0997BD34-1B9D-4885-8E43-77AE21294F07}">
      <dgm:prSet/>
      <dgm:spPr/>
      <dgm:t>
        <a:bodyPr/>
        <a:lstStyle/>
        <a:p>
          <a:endParaRPr lang="en-US">
            <a:latin typeface="Times New Roman" panose="02020603050405020304" pitchFamily="18" charset="0"/>
            <a:cs typeface="Times New Roman" panose="02020603050405020304" pitchFamily="18" charset="0"/>
          </a:endParaRPr>
        </a:p>
      </dgm:t>
    </dgm:pt>
    <dgm:pt modelId="{CF777CD7-28CF-4CE6-9EF7-42EE292F3493}" type="pres">
      <dgm:prSet presAssocID="{CD3CF902-89CE-4AD0-AE4F-CA242846E3F9}" presName="linear" presStyleCnt="0">
        <dgm:presLayoutVars>
          <dgm:animLvl val="lvl"/>
          <dgm:resizeHandles val="exact"/>
        </dgm:presLayoutVars>
      </dgm:prSet>
      <dgm:spPr/>
      <dgm:t>
        <a:bodyPr/>
        <a:lstStyle/>
        <a:p>
          <a:endParaRPr lang="en-US"/>
        </a:p>
      </dgm:t>
    </dgm:pt>
    <dgm:pt modelId="{EB35F0BA-36F1-4F92-A198-C0C5802ED89D}" type="pres">
      <dgm:prSet presAssocID="{6FCF25A4-9CBB-4E81-B115-8AC6F94C696E}" presName="parentText" presStyleLbl="node1" presStyleIdx="0" presStyleCnt="2" custScaleY="66544">
        <dgm:presLayoutVars>
          <dgm:chMax val="0"/>
          <dgm:bulletEnabled val="1"/>
        </dgm:presLayoutVars>
      </dgm:prSet>
      <dgm:spPr/>
      <dgm:t>
        <a:bodyPr/>
        <a:lstStyle/>
        <a:p>
          <a:endParaRPr lang="en-US"/>
        </a:p>
      </dgm:t>
    </dgm:pt>
    <dgm:pt modelId="{046FCFC6-E3BA-4328-90D9-F0E860B430DF}" type="pres">
      <dgm:prSet presAssocID="{83E5201A-40F4-40C7-84F8-2D2D74AE30D8}" presName="spacer" presStyleCnt="0"/>
      <dgm:spPr/>
    </dgm:pt>
    <dgm:pt modelId="{10E727EE-6735-45D7-B3FE-182C478B9994}" type="pres">
      <dgm:prSet presAssocID="{55BB1DAB-4B01-45ED-B9D6-1FF21475D588}" presName="parentText" presStyleLbl="node1" presStyleIdx="1" presStyleCnt="2" custScaleY="66544">
        <dgm:presLayoutVars>
          <dgm:chMax val="0"/>
          <dgm:bulletEnabled val="1"/>
        </dgm:presLayoutVars>
      </dgm:prSet>
      <dgm:spPr/>
      <dgm:t>
        <a:bodyPr/>
        <a:lstStyle/>
        <a:p>
          <a:endParaRPr lang="en-US"/>
        </a:p>
      </dgm:t>
    </dgm:pt>
    <dgm:pt modelId="{67A38745-2C8B-445D-8874-42FB12E734A8}" type="pres">
      <dgm:prSet presAssocID="{55BB1DAB-4B01-45ED-B9D6-1FF21475D588}" presName="childText" presStyleLbl="revTx" presStyleIdx="0" presStyleCnt="1">
        <dgm:presLayoutVars>
          <dgm:bulletEnabled val="1"/>
        </dgm:presLayoutVars>
      </dgm:prSet>
      <dgm:spPr/>
      <dgm:t>
        <a:bodyPr/>
        <a:lstStyle/>
        <a:p>
          <a:endParaRPr lang="en-US"/>
        </a:p>
      </dgm:t>
    </dgm:pt>
  </dgm:ptLst>
  <dgm:cxnLst>
    <dgm:cxn modelId="{D0176AD2-1C89-4773-9DEA-B3FD283CEE3A}" srcId="{CD3CF902-89CE-4AD0-AE4F-CA242846E3F9}" destId="{55BB1DAB-4B01-45ED-B9D6-1FF21475D588}" srcOrd="1" destOrd="0" parTransId="{EE821DC0-FEC1-4BE5-9C9F-0A4511D163A8}" sibTransId="{80DA4067-6A52-4155-8D99-A6416033AB0E}"/>
    <dgm:cxn modelId="{AD21191A-8A7F-401F-ADB0-E6C9EB955024}" type="presOf" srcId="{683B1745-CCB8-4233-8759-65E3D7019D19}" destId="{67A38745-2C8B-445D-8874-42FB12E734A8}" srcOrd="0" destOrd="1" presId="urn:microsoft.com/office/officeart/2005/8/layout/vList2"/>
    <dgm:cxn modelId="{A6FDF727-4BF0-4FD3-86F8-1DC915E0A871}" srcId="{55BB1DAB-4B01-45ED-B9D6-1FF21475D588}" destId="{65EE6FAD-B48C-485F-81EB-30F42E4FE77D}" srcOrd="0" destOrd="0" parTransId="{3E31FEA9-E6DB-4268-8AC1-797C5A2111F7}" sibTransId="{62BBCC17-DD08-4721-9002-A5C641F97E08}"/>
    <dgm:cxn modelId="{9DC6A8D5-BA30-42B0-A83B-41CCB0F86C1D}" type="presOf" srcId="{55BB1DAB-4B01-45ED-B9D6-1FF21475D588}" destId="{10E727EE-6735-45D7-B3FE-182C478B9994}" srcOrd="0" destOrd="0" presId="urn:microsoft.com/office/officeart/2005/8/layout/vList2"/>
    <dgm:cxn modelId="{FD2A389B-31B2-4B8F-B427-A70AEC699FEC}" type="presOf" srcId="{CD3CF902-89CE-4AD0-AE4F-CA242846E3F9}" destId="{CF777CD7-28CF-4CE6-9EF7-42EE292F3493}" srcOrd="0" destOrd="0" presId="urn:microsoft.com/office/officeart/2005/8/layout/vList2"/>
    <dgm:cxn modelId="{970B030E-11DD-4F5E-8774-B64AE4C46F67}" type="presOf" srcId="{65EE6FAD-B48C-485F-81EB-30F42E4FE77D}" destId="{67A38745-2C8B-445D-8874-42FB12E734A8}" srcOrd="0" destOrd="0" presId="urn:microsoft.com/office/officeart/2005/8/layout/vList2"/>
    <dgm:cxn modelId="{0997BD34-1B9D-4885-8E43-77AE21294F07}" srcId="{55BB1DAB-4B01-45ED-B9D6-1FF21475D588}" destId="{683B1745-CCB8-4233-8759-65E3D7019D19}" srcOrd="1" destOrd="0" parTransId="{E5970DCE-77E2-468B-9D51-1123C5A3FFEA}" sibTransId="{0DE363E8-711C-424C-AE95-256F57570254}"/>
    <dgm:cxn modelId="{B270057C-1990-423D-BE57-A36D9D6700C6}" srcId="{CD3CF902-89CE-4AD0-AE4F-CA242846E3F9}" destId="{6FCF25A4-9CBB-4E81-B115-8AC6F94C696E}" srcOrd="0" destOrd="0" parTransId="{77429B66-4DF5-4687-89C8-EA2823DF93F3}" sibTransId="{83E5201A-40F4-40C7-84F8-2D2D74AE30D8}"/>
    <dgm:cxn modelId="{0BB44E48-0D08-42BB-8A8E-C71C0642532A}" type="presOf" srcId="{6FCF25A4-9CBB-4E81-B115-8AC6F94C696E}" destId="{EB35F0BA-36F1-4F92-A198-C0C5802ED89D}" srcOrd="0" destOrd="0" presId="urn:microsoft.com/office/officeart/2005/8/layout/vList2"/>
    <dgm:cxn modelId="{C36FCD84-6887-418D-9C52-E5183F816323}" type="presParOf" srcId="{CF777CD7-28CF-4CE6-9EF7-42EE292F3493}" destId="{EB35F0BA-36F1-4F92-A198-C0C5802ED89D}" srcOrd="0" destOrd="0" presId="urn:microsoft.com/office/officeart/2005/8/layout/vList2"/>
    <dgm:cxn modelId="{5546C41B-3390-41E5-B552-A83AAD38594C}" type="presParOf" srcId="{CF777CD7-28CF-4CE6-9EF7-42EE292F3493}" destId="{046FCFC6-E3BA-4328-90D9-F0E860B430DF}" srcOrd="1" destOrd="0" presId="urn:microsoft.com/office/officeart/2005/8/layout/vList2"/>
    <dgm:cxn modelId="{5272627F-B31A-4D46-AEE4-CEC7CD85D76E}" type="presParOf" srcId="{CF777CD7-28CF-4CE6-9EF7-42EE292F3493}" destId="{10E727EE-6735-45D7-B3FE-182C478B9994}" srcOrd="2" destOrd="0" presId="urn:microsoft.com/office/officeart/2005/8/layout/vList2"/>
    <dgm:cxn modelId="{A40DE351-8144-4535-AB4D-3F808D7DF79C}" type="presParOf" srcId="{CF777CD7-28CF-4CE6-9EF7-42EE292F3493}" destId="{67A38745-2C8B-445D-8874-42FB12E734A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810201-FA41-4F63-984B-C45B5E9E72F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981A98E-FF71-476A-82E6-DA8F8EE2113D}">
      <dgm:prSet phldrT="[Text]"/>
      <dgm:spPr/>
      <dgm:t>
        <a:bodyPr/>
        <a:lstStyle/>
        <a:p>
          <a:r>
            <a:rPr lang="en-US" smtClean="0">
              <a:latin typeface="Times New Roman" panose="02020603050405020304" pitchFamily="18" charset="0"/>
              <a:cs typeface="Times New Roman" panose="02020603050405020304" pitchFamily="18" charset="0"/>
            </a:rPr>
            <a:t>Đề tài có thể phát triển theo các hướng sau:</a:t>
          </a:r>
          <a:endParaRPr lang="en-US">
            <a:latin typeface="Times New Roman" panose="02020603050405020304" pitchFamily="18" charset="0"/>
            <a:cs typeface="Times New Roman" panose="02020603050405020304" pitchFamily="18" charset="0"/>
          </a:endParaRPr>
        </a:p>
      </dgm:t>
    </dgm:pt>
    <dgm:pt modelId="{577ACD45-1E43-49F9-AF82-265621686398}" type="parTrans" cxnId="{E55A3E18-AA83-4B9B-BF25-38E7088A9881}">
      <dgm:prSet/>
      <dgm:spPr/>
      <dgm:t>
        <a:bodyPr/>
        <a:lstStyle/>
        <a:p>
          <a:endParaRPr lang="en-US">
            <a:latin typeface="Times New Roman" panose="02020603050405020304" pitchFamily="18" charset="0"/>
            <a:cs typeface="Times New Roman" panose="02020603050405020304" pitchFamily="18" charset="0"/>
          </a:endParaRPr>
        </a:p>
      </dgm:t>
    </dgm:pt>
    <dgm:pt modelId="{B736BB50-2A2A-42D8-BE14-4E2CE960A00A}" type="sibTrans" cxnId="{E55A3E18-AA83-4B9B-BF25-38E7088A9881}">
      <dgm:prSet/>
      <dgm:spPr/>
      <dgm:t>
        <a:bodyPr/>
        <a:lstStyle/>
        <a:p>
          <a:endParaRPr lang="en-US">
            <a:latin typeface="Times New Roman" panose="02020603050405020304" pitchFamily="18" charset="0"/>
            <a:cs typeface="Times New Roman" panose="02020603050405020304" pitchFamily="18" charset="0"/>
          </a:endParaRPr>
        </a:p>
      </dgm:t>
    </dgm:pt>
    <dgm:pt modelId="{56140534-114B-4B2F-BC90-52FF2AF214BE}">
      <dgm:prSet phldrT="[Text]" custT="1"/>
      <dgm:spPr/>
      <dgm:t>
        <a:bodyPr/>
        <a:lstStyle/>
        <a:p>
          <a:r>
            <a:rPr lang="en-US" sz="3000" smtClean="0">
              <a:latin typeface="Times New Roman" panose="02020603050405020304" pitchFamily="18" charset="0"/>
              <a:cs typeface="Times New Roman" panose="02020603050405020304" pitchFamily="18" charset="0"/>
            </a:rPr>
            <a:t>Dự đoán loại liên kết có trọng số</a:t>
          </a:r>
          <a:endParaRPr lang="en-US" sz="3000">
            <a:latin typeface="Times New Roman" panose="02020603050405020304" pitchFamily="18" charset="0"/>
            <a:cs typeface="Times New Roman" panose="02020603050405020304" pitchFamily="18" charset="0"/>
          </a:endParaRPr>
        </a:p>
      </dgm:t>
    </dgm:pt>
    <dgm:pt modelId="{34D3CDAC-D22B-4EA8-9B2F-0C13FCBF6FB1}" type="parTrans" cxnId="{636BC854-7C1D-4FCE-99DD-12ED81ACAEDF}">
      <dgm:prSet/>
      <dgm:spPr/>
      <dgm:t>
        <a:bodyPr/>
        <a:lstStyle/>
        <a:p>
          <a:endParaRPr lang="en-US">
            <a:latin typeface="Times New Roman" panose="02020603050405020304" pitchFamily="18" charset="0"/>
            <a:cs typeface="Times New Roman" panose="02020603050405020304" pitchFamily="18" charset="0"/>
          </a:endParaRPr>
        </a:p>
      </dgm:t>
    </dgm:pt>
    <dgm:pt modelId="{2EFEA933-942F-40DD-9471-10B6EA08D95D}" type="sibTrans" cxnId="{636BC854-7C1D-4FCE-99DD-12ED81ACAEDF}">
      <dgm:prSet/>
      <dgm:spPr/>
      <dgm:t>
        <a:bodyPr/>
        <a:lstStyle/>
        <a:p>
          <a:endParaRPr lang="en-US">
            <a:latin typeface="Times New Roman" panose="02020603050405020304" pitchFamily="18" charset="0"/>
            <a:cs typeface="Times New Roman" panose="02020603050405020304" pitchFamily="18" charset="0"/>
          </a:endParaRPr>
        </a:p>
      </dgm:t>
    </dgm:pt>
    <dgm:pt modelId="{39B4B8C2-F5AE-42A3-986B-4DEF80E5F529}">
      <dgm:prSet phldrT="[Text]" custT="1"/>
      <dgm:spPr/>
      <dgm:t>
        <a:bodyPr/>
        <a:lstStyle/>
        <a:p>
          <a:r>
            <a:rPr lang="en-US" sz="3000" smtClean="0">
              <a:latin typeface="Times New Roman" panose="02020603050405020304" pitchFamily="18" charset="0"/>
              <a:cs typeface="Times New Roman" panose="02020603050405020304" pitchFamily="18" charset="0"/>
            </a:rPr>
            <a:t>Dự đoán ngữ nghĩa của liên kết</a:t>
          </a:r>
          <a:endParaRPr lang="en-US" sz="3000">
            <a:latin typeface="Times New Roman" panose="02020603050405020304" pitchFamily="18" charset="0"/>
            <a:cs typeface="Times New Roman" panose="02020603050405020304" pitchFamily="18" charset="0"/>
          </a:endParaRPr>
        </a:p>
      </dgm:t>
    </dgm:pt>
    <dgm:pt modelId="{737E1D83-2A13-4DC7-B385-524D8A175E8B}" type="parTrans" cxnId="{D53DF9C4-AE7A-44E2-85DE-CDE0FB65A056}">
      <dgm:prSet/>
      <dgm:spPr/>
      <dgm:t>
        <a:bodyPr/>
        <a:lstStyle/>
        <a:p>
          <a:endParaRPr lang="en-US">
            <a:latin typeface="Times New Roman" panose="02020603050405020304" pitchFamily="18" charset="0"/>
            <a:cs typeface="Times New Roman" panose="02020603050405020304" pitchFamily="18" charset="0"/>
          </a:endParaRPr>
        </a:p>
      </dgm:t>
    </dgm:pt>
    <dgm:pt modelId="{84647570-C46A-421B-8F0D-06342E74FD47}" type="sibTrans" cxnId="{D53DF9C4-AE7A-44E2-85DE-CDE0FB65A056}">
      <dgm:prSet/>
      <dgm:spPr/>
      <dgm:t>
        <a:bodyPr/>
        <a:lstStyle/>
        <a:p>
          <a:endParaRPr lang="en-US">
            <a:latin typeface="Times New Roman" panose="02020603050405020304" pitchFamily="18" charset="0"/>
            <a:cs typeface="Times New Roman" panose="02020603050405020304" pitchFamily="18" charset="0"/>
          </a:endParaRPr>
        </a:p>
      </dgm:t>
    </dgm:pt>
    <dgm:pt modelId="{0921AD2D-BB9B-45EC-9FF7-4422FC696BDE}" type="pres">
      <dgm:prSet presAssocID="{47810201-FA41-4F63-984B-C45B5E9E72FA}" presName="diagram" presStyleCnt="0">
        <dgm:presLayoutVars>
          <dgm:chPref val="1"/>
          <dgm:dir/>
          <dgm:animOne val="branch"/>
          <dgm:animLvl val="lvl"/>
          <dgm:resizeHandles/>
        </dgm:presLayoutVars>
      </dgm:prSet>
      <dgm:spPr/>
      <dgm:t>
        <a:bodyPr/>
        <a:lstStyle/>
        <a:p>
          <a:endParaRPr lang="en-US"/>
        </a:p>
      </dgm:t>
    </dgm:pt>
    <dgm:pt modelId="{E8EAA6C7-5C1C-49CC-8287-A0B0C998997F}" type="pres">
      <dgm:prSet presAssocID="{5981A98E-FF71-476A-82E6-DA8F8EE2113D}" presName="root" presStyleCnt="0"/>
      <dgm:spPr/>
    </dgm:pt>
    <dgm:pt modelId="{0223C2BD-9429-4A18-821F-2B956801FB81}" type="pres">
      <dgm:prSet presAssocID="{5981A98E-FF71-476A-82E6-DA8F8EE2113D}" presName="rootComposite" presStyleCnt="0"/>
      <dgm:spPr/>
    </dgm:pt>
    <dgm:pt modelId="{2C8005E8-B2D1-4645-A3A3-81700EADA007}" type="pres">
      <dgm:prSet presAssocID="{5981A98E-FF71-476A-82E6-DA8F8EE2113D}" presName="rootText" presStyleLbl="node1" presStyleIdx="0" presStyleCnt="1" custScaleX="369675"/>
      <dgm:spPr/>
      <dgm:t>
        <a:bodyPr/>
        <a:lstStyle/>
        <a:p>
          <a:endParaRPr lang="en-US"/>
        </a:p>
      </dgm:t>
    </dgm:pt>
    <dgm:pt modelId="{F47EB112-E18C-45D0-B6CD-89A023A9BF13}" type="pres">
      <dgm:prSet presAssocID="{5981A98E-FF71-476A-82E6-DA8F8EE2113D}" presName="rootConnector" presStyleLbl="node1" presStyleIdx="0" presStyleCnt="1"/>
      <dgm:spPr/>
      <dgm:t>
        <a:bodyPr/>
        <a:lstStyle/>
        <a:p>
          <a:endParaRPr lang="en-US"/>
        </a:p>
      </dgm:t>
    </dgm:pt>
    <dgm:pt modelId="{12C2975B-85ED-408D-A197-79DE458BC304}" type="pres">
      <dgm:prSet presAssocID="{5981A98E-FF71-476A-82E6-DA8F8EE2113D}" presName="childShape" presStyleCnt="0"/>
      <dgm:spPr/>
    </dgm:pt>
    <dgm:pt modelId="{3410C828-9983-4172-A821-AD763AD9F0A3}" type="pres">
      <dgm:prSet presAssocID="{34D3CDAC-D22B-4EA8-9B2F-0C13FCBF6FB1}" presName="Name13" presStyleLbl="parChTrans1D2" presStyleIdx="0" presStyleCnt="2"/>
      <dgm:spPr/>
      <dgm:t>
        <a:bodyPr/>
        <a:lstStyle/>
        <a:p>
          <a:endParaRPr lang="en-US"/>
        </a:p>
      </dgm:t>
    </dgm:pt>
    <dgm:pt modelId="{063159AF-6A4F-477C-898E-C16E1A8BA36D}" type="pres">
      <dgm:prSet presAssocID="{56140534-114B-4B2F-BC90-52FF2AF214BE}" presName="childText" presStyleLbl="bgAcc1" presStyleIdx="0" presStyleCnt="2" custScaleX="369876" custScaleY="83068">
        <dgm:presLayoutVars>
          <dgm:bulletEnabled val="1"/>
        </dgm:presLayoutVars>
      </dgm:prSet>
      <dgm:spPr/>
      <dgm:t>
        <a:bodyPr/>
        <a:lstStyle/>
        <a:p>
          <a:endParaRPr lang="en-US"/>
        </a:p>
      </dgm:t>
    </dgm:pt>
    <dgm:pt modelId="{86AF86EA-F255-450D-A463-74BCD9539E87}" type="pres">
      <dgm:prSet presAssocID="{737E1D83-2A13-4DC7-B385-524D8A175E8B}" presName="Name13" presStyleLbl="parChTrans1D2" presStyleIdx="1" presStyleCnt="2"/>
      <dgm:spPr/>
      <dgm:t>
        <a:bodyPr/>
        <a:lstStyle/>
        <a:p>
          <a:endParaRPr lang="en-US"/>
        </a:p>
      </dgm:t>
    </dgm:pt>
    <dgm:pt modelId="{CC6A6EA4-26FB-4DA7-BEEF-1BAF42C46142}" type="pres">
      <dgm:prSet presAssocID="{39B4B8C2-F5AE-42A3-986B-4DEF80E5F529}" presName="childText" presStyleLbl="bgAcc1" presStyleIdx="1" presStyleCnt="2" custScaleX="369876" custScaleY="83068">
        <dgm:presLayoutVars>
          <dgm:bulletEnabled val="1"/>
        </dgm:presLayoutVars>
      </dgm:prSet>
      <dgm:spPr/>
      <dgm:t>
        <a:bodyPr/>
        <a:lstStyle/>
        <a:p>
          <a:endParaRPr lang="en-US"/>
        </a:p>
      </dgm:t>
    </dgm:pt>
  </dgm:ptLst>
  <dgm:cxnLst>
    <dgm:cxn modelId="{E0BD4FF8-C85B-4E18-B971-DCB3CB13E660}" type="presOf" srcId="{5981A98E-FF71-476A-82E6-DA8F8EE2113D}" destId="{2C8005E8-B2D1-4645-A3A3-81700EADA007}" srcOrd="0" destOrd="0" presId="urn:microsoft.com/office/officeart/2005/8/layout/hierarchy3"/>
    <dgm:cxn modelId="{D53DF9C4-AE7A-44E2-85DE-CDE0FB65A056}" srcId="{5981A98E-FF71-476A-82E6-DA8F8EE2113D}" destId="{39B4B8C2-F5AE-42A3-986B-4DEF80E5F529}" srcOrd="1" destOrd="0" parTransId="{737E1D83-2A13-4DC7-B385-524D8A175E8B}" sibTransId="{84647570-C46A-421B-8F0D-06342E74FD47}"/>
    <dgm:cxn modelId="{9C2608FD-A4DB-4562-8FE2-F967CB5F516D}" type="presOf" srcId="{5981A98E-FF71-476A-82E6-DA8F8EE2113D}" destId="{F47EB112-E18C-45D0-B6CD-89A023A9BF13}" srcOrd="1" destOrd="0" presId="urn:microsoft.com/office/officeart/2005/8/layout/hierarchy3"/>
    <dgm:cxn modelId="{EA9A7926-A11A-43D7-94BF-FB83F29CAE01}" type="presOf" srcId="{34D3CDAC-D22B-4EA8-9B2F-0C13FCBF6FB1}" destId="{3410C828-9983-4172-A821-AD763AD9F0A3}" srcOrd="0" destOrd="0" presId="urn:microsoft.com/office/officeart/2005/8/layout/hierarchy3"/>
    <dgm:cxn modelId="{1654F64D-0490-4908-9C17-2101F040E3E8}" type="presOf" srcId="{737E1D83-2A13-4DC7-B385-524D8A175E8B}" destId="{86AF86EA-F255-450D-A463-74BCD9539E87}" srcOrd="0" destOrd="0" presId="urn:microsoft.com/office/officeart/2005/8/layout/hierarchy3"/>
    <dgm:cxn modelId="{4DCBFE66-EE4A-4F5A-BCE3-F6BAF32CBBD1}" type="presOf" srcId="{47810201-FA41-4F63-984B-C45B5E9E72FA}" destId="{0921AD2D-BB9B-45EC-9FF7-4422FC696BDE}" srcOrd="0" destOrd="0" presId="urn:microsoft.com/office/officeart/2005/8/layout/hierarchy3"/>
    <dgm:cxn modelId="{636BC854-7C1D-4FCE-99DD-12ED81ACAEDF}" srcId="{5981A98E-FF71-476A-82E6-DA8F8EE2113D}" destId="{56140534-114B-4B2F-BC90-52FF2AF214BE}" srcOrd="0" destOrd="0" parTransId="{34D3CDAC-D22B-4EA8-9B2F-0C13FCBF6FB1}" sibTransId="{2EFEA933-942F-40DD-9471-10B6EA08D95D}"/>
    <dgm:cxn modelId="{B7D9F99D-C68A-4609-9AD6-41F6835A5A9F}" type="presOf" srcId="{39B4B8C2-F5AE-42A3-986B-4DEF80E5F529}" destId="{CC6A6EA4-26FB-4DA7-BEEF-1BAF42C46142}" srcOrd="0" destOrd="0" presId="urn:microsoft.com/office/officeart/2005/8/layout/hierarchy3"/>
    <dgm:cxn modelId="{E55A3E18-AA83-4B9B-BF25-38E7088A9881}" srcId="{47810201-FA41-4F63-984B-C45B5E9E72FA}" destId="{5981A98E-FF71-476A-82E6-DA8F8EE2113D}" srcOrd="0" destOrd="0" parTransId="{577ACD45-1E43-49F9-AF82-265621686398}" sibTransId="{B736BB50-2A2A-42D8-BE14-4E2CE960A00A}"/>
    <dgm:cxn modelId="{939405CC-4F34-4597-9CA4-42ACD54C543A}" type="presOf" srcId="{56140534-114B-4B2F-BC90-52FF2AF214BE}" destId="{063159AF-6A4F-477C-898E-C16E1A8BA36D}" srcOrd="0" destOrd="0" presId="urn:microsoft.com/office/officeart/2005/8/layout/hierarchy3"/>
    <dgm:cxn modelId="{77D39EAB-0542-4588-BD2D-88512126DADB}" type="presParOf" srcId="{0921AD2D-BB9B-45EC-9FF7-4422FC696BDE}" destId="{E8EAA6C7-5C1C-49CC-8287-A0B0C998997F}" srcOrd="0" destOrd="0" presId="urn:microsoft.com/office/officeart/2005/8/layout/hierarchy3"/>
    <dgm:cxn modelId="{0FC8E4D0-C685-42A8-AB98-8253E514BAD0}" type="presParOf" srcId="{E8EAA6C7-5C1C-49CC-8287-A0B0C998997F}" destId="{0223C2BD-9429-4A18-821F-2B956801FB81}" srcOrd="0" destOrd="0" presId="urn:microsoft.com/office/officeart/2005/8/layout/hierarchy3"/>
    <dgm:cxn modelId="{1769FE76-E234-4DDB-AE88-EBD02C7C8FF2}" type="presParOf" srcId="{0223C2BD-9429-4A18-821F-2B956801FB81}" destId="{2C8005E8-B2D1-4645-A3A3-81700EADA007}" srcOrd="0" destOrd="0" presId="urn:microsoft.com/office/officeart/2005/8/layout/hierarchy3"/>
    <dgm:cxn modelId="{8A60CCDC-BA36-402E-81DC-1E042E4383EB}" type="presParOf" srcId="{0223C2BD-9429-4A18-821F-2B956801FB81}" destId="{F47EB112-E18C-45D0-B6CD-89A023A9BF13}" srcOrd="1" destOrd="0" presId="urn:microsoft.com/office/officeart/2005/8/layout/hierarchy3"/>
    <dgm:cxn modelId="{32071097-EF3A-49F4-BDB4-3EDCB5F2491A}" type="presParOf" srcId="{E8EAA6C7-5C1C-49CC-8287-A0B0C998997F}" destId="{12C2975B-85ED-408D-A197-79DE458BC304}" srcOrd="1" destOrd="0" presId="urn:microsoft.com/office/officeart/2005/8/layout/hierarchy3"/>
    <dgm:cxn modelId="{D1A99555-10A4-4F62-979A-CD06F27684C5}" type="presParOf" srcId="{12C2975B-85ED-408D-A197-79DE458BC304}" destId="{3410C828-9983-4172-A821-AD763AD9F0A3}" srcOrd="0" destOrd="0" presId="urn:microsoft.com/office/officeart/2005/8/layout/hierarchy3"/>
    <dgm:cxn modelId="{AE1D79EF-316D-418C-AA49-8F67B9E73066}" type="presParOf" srcId="{12C2975B-85ED-408D-A197-79DE458BC304}" destId="{063159AF-6A4F-477C-898E-C16E1A8BA36D}" srcOrd="1" destOrd="0" presId="urn:microsoft.com/office/officeart/2005/8/layout/hierarchy3"/>
    <dgm:cxn modelId="{EDE0B325-1D6C-46A1-91D5-F49B97459BC2}" type="presParOf" srcId="{12C2975B-85ED-408D-A197-79DE458BC304}" destId="{86AF86EA-F255-450D-A463-74BCD9539E87}" srcOrd="2" destOrd="0" presId="urn:microsoft.com/office/officeart/2005/8/layout/hierarchy3"/>
    <dgm:cxn modelId="{4648554E-9814-4A30-A11D-6958FB493F55}" type="presParOf" srcId="{12C2975B-85ED-408D-A197-79DE458BC304}" destId="{CC6A6EA4-26FB-4DA7-BEEF-1BAF42C46142}"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A5E65-BFD1-453D-9949-B1E5F08B6C79}">
      <dsp:nvSpPr>
        <dsp:cNvPr id="0" name=""/>
        <dsp:cNvSpPr/>
      </dsp:nvSpPr>
      <dsp:spPr>
        <a:xfrm rot="5400000">
          <a:off x="5082864" y="-2082409"/>
          <a:ext cx="794192" cy="5157609"/>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smtClean="0">
              <a:latin typeface="Times New Roman" panose="02020603050405020304" pitchFamily="18" charset="0"/>
              <a:cs typeface="Times New Roman" panose="02020603050405020304" pitchFamily="18" charset="0"/>
            </a:rPr>
            <a:t>Sắp xếp và lọc thông tin tùy chỉnh cho những nhóm người dùng khác nhau.</a:t>
          </a:r>
          <a:endParaRPr lang="en-US" sz="2300" kern="1200">
            <a:latin typeface="Times New Roman" panose="02020603050405020304" pitchFamily="18" charset="0"/>
            <a:cs typeface="Times New Roman" panose="02020603050405020304" pitchFamily="18" charset="0"/>
          </a:endParaRPr>
        </a:p>
      </dsp:txBody>
      <dsp:txXfrm rot="-5400000">
        <a:off x="2901156" y="138068"/>
        <a:ext cx="5118840" cy="716654"/>
      </dsp:txXfrm>
    </dsp:sp>
    <dsp:sp modelId="{9A8FFBAD-8FA5-4089-9DB5-07AC0522C728}">
      <dsp:nvSpPr>
        <dsp:cNvPr id="0" name=""/>
        <dsp:cNvSpPr/>
      </dsp:nvSpPr>
      <dsp:spPr>
        <a:xfrm>
          <a:off x="0" y="24"/>
          <a:ext cx="2901155" cy="992740"/>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b="1" kern="1200" smtClean="0">
              <a:latin typeface="Times New Roman" panose="02020603050405020304" pitchFamily="18" charset="0"/>
              <a:cs typeface="Times New Roman" panose="02020603050405020304" pitchFamily="18" charset="0"/>
            </a:rPr>
            <a:t>Ứng dụng trong hệ thống khuyến nghị</a:t>
          </a:r>
          <a:endParaRPr lang="en-US" sz="2500" b="1" kern="1200">
            <a:latin typeface="Times New Roman" panose="02020603050405020304" pitchFamily="18" charset="0"/>
            <a:cs typeface="Times New Roman" panose="02020603050405020304" pitchFamily="18" charset="0"/>
          </a:endParaRPr>
        </a:p>
      </dsp:txBody>
      <dsp:txXfrm>
        <a:off x="48462" y="48486"/>
        <a:ext cx="2804231" cy="895816"/>
      </dsp:txXfrm>
    </dsp:sp>
    <dsp:sp modelId="{9ABFC40A-C479-4110-A4E0-1A008D64B334}">
      <dsp:nvSpPr>
        <dsp:cNvPr id="0" name=""/>
        <dsp:cNvSpPr/>
      </dsp:nvSpPr>
      <dsp:spPr>
        <a:xfrm rot="5400000">
          <a:off x="5082864" y="-1040032"/>
          <a:ext cx="794192" cy="5157609"/>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smtClean="0">
              <a:latin typeface="Times New Roman" panose="02020603050405020304" pitchFamily="18" charset="0"/>
              <a:cs typeface="Times New Roman" panose="02020603050405020304" pitchFamily="18" charset="0"/>
            </a:rPr>
            <a:t>Sắp xếp và đề xuất những thông tin hữu ích có giá trị.</a:t>
          </a:r>
          <a:endParaRPr lang="en-US" sz="2300" kern="1200">
            <a:latin typeface="Times New Roman" panose="02020603050405020304" pitchFamily="18" charset="0"/>
            <a:cs typeface="Times New Roman" panose="02020603050405020304" pitchFamily="18" charset="0"/>
          </a:endParaRPr>
        </a:p>
      </dsp:txBody>
      <dsp:txXfrm rot="-5400000">
        <a:off x="2901156" y="1180445"/>
        <a:ext cx="5118840" cy="716654"/>
      </dsp:txXfrm>
    </dsp:sp>
    <dsp:sp modelId="{1A6F862C-85F8-406D-8D6B-E9163C4EF038}">
      <dsp:nvSpPr>
        <dsp:cNvPr id="0" name=""/>
        <dsp:cNvSpPr/>
      </dsp:nvSpPr>
      <dsp:spPr>
        <a:xfrm>
          <a:off x="0" y="1042402"/>
          <a:ext cx="2901155" cy="992740"/>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b="1" kern="1200" smtClean="0">
              <a:latin typeface="Times New Roman" panose="02020603050405020304" pitchFamily="18" charset="0"/>
              <a:cs typeface="Times New Roman" panose="02020603050405020304" pitchFamily="18" charset="0"/>
            </a:rPr>
            <a:t>Cải thiện hiệu quả tìm kiếm thông tin</a:t>
          </a:r>
          <a:endParaRPr lang="en-US" sz="2500" b="1" kern="1200">
            <a:latin typeface="Times New Roman" panose="02020603050405020304" pitchFamily="18" charset="0"/>
            <a:cs typeface="Times New Roman" panose="02020603050405020304" pitchFamily="18" charset="0"/>
          </a:endParaRPr>
        </a:p>
      </dsp:txBody>
      <dsp:txXfrm>
        <a:off x="48462" y="1090864"/>
        <a:ext cx="2804231" cy="895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EFB92-3B8B-4A6E-9F22-15D7A1F0B8D0}">
      <dsp:nvSpPr>
        <dsp:cNvPr id="0" name=""/>
        <dsp:cNvSpPr/>
      </dsp:nvSpPr>
      <dsp:spPr>
        <a:xfrm rot="5400000">
          <a:off x="5111415" y="-2065717"/>
          <a:ext cx="865792" cy="521817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Thuật toán áp dụng trả giá cao về độ phức tạp.</a:t>
          </a:r>
          <a:endParaRPr lang="en-US" sz="2200" kern="1200">
            <a:latin typeface="Times New Roman" panose="02020603050405020304" pitchFamily="18" charset="0"/>
            <a:cs typeface="Times New Roman" panose="02020603050405020304" pitchFamily="18" charset="0"/>
          </a:endParaRPr>
        </a:p>
      </dsp:txBody>
      <dsp:txXfrm rot="-5400000">
        <a:off x="2935223" y="152739"/>
        <a:ext cx="5175912" cy="781264"/>
      </dsp:txXfrm>
    </dsp:sp>
    <dsp:sp modelId="{AF9EB891-8846-48DA-8C3F-D1ACCCE13F3D}">
      <dsp:nvSpPr>
        <dsp:cNvPr id="0" name=""/>
        <dsp:cNvSpPr/>
      </dsp:nvSpPr>
      <dsp:spPr>
        <a:xfrm>
          <a:off x="0" y="2250"/>
          <a:ext cx="2935224" cy="1082240"/>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1" kern="1200" smtClean="0">
              <a:latin typeface="Times New Roman" panose="02020603050405020304" pitchFamily="18" charset="0"/>
              <a:cs typeface="Times New Roman" panose="02020603050405020304" pitchFamily="18" charset="0"/>
            </a:rPr>
            <a:t>Tính biến động và độ lớn của mạng xã hội</a:t>
          </a:r>
          <a:endParaRPr lang="en-US" sz="2300" b="1" kern="1200">
            <a:latin typeface="Times New Roman" panose="02020603050405020304" pitchFamily="18" charset="0"/>
            <a:cs typeface="Times New Roman" panose="02020603050405020304" pitchFamily="18" charset="0"/>
          </a:endParaRPr>
        </a:p>
      </dsp:txBody>
      <dsp:txXfrm>
        <a:off x="52831" y="55081"/>
        <a:ext cx="2829562" cy="976578"/>
      </dsp:txXfrm>
    </dsp:sp>
    <dsp:sp modelId="{346F6B5F-1F77-4C17-94FE-0035CA51DDA5}">
      <dsp:nvSpPr>
        <dsp:cNvPr id="0" name=""/>
        <dsp:cNvSpPr/>
      </dsp:nvSpPr>
      <dsp:spPr>
        <a:xfrm rot="5400000">
          <a:off x="5111415" y="-929364"/>
          <a:ext cx="865792" cy="521817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Người dùng không phải lúc nào cũng chia sẻ đầy đủ những thông tin của họ.</a:t>
          </a:r>
          <a:endParaRPr lang="en-US" sz="2200" kern="1200">
            <a:latin typeface="Times New Roman" panose="02020603050405020304" pitchFamily="18" charset="0"/>
            <a:cs typeface="Times New Roman" panose="02020603050405020304" pitchFamily="18" charset="0"/>
          </a:endParaRPr>
        </a:p>
      </dsp:txBody>
      <dsp:txXfrm rot="-5400000">
        <a:off x="2935223" y="1289092"/>
        <a:ext cx="5175912" cy="781264"/>
      </dsp:txXfrm>
    </dsp:sp>
    <dsp:sp modelId="{A64B2856-C31A-470A-A826-2B1AB86C4C4E}">
      <dsp:nvSpPr>
        <dsp:cNvPr id="0" name=""/>
        <dsp:cNvSpPr/>
      </dsp:nvSpPr>
      <dsp:spPr>
        <a:xfrm>
          <a:off x="0" y="1138603"/>
          <a:ext cx="2935224" cy="1082240"/>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1" kern="1200" smtClean="0">
              <a:latin typeface="Times New Roman" panose="02020603050405020304" pitchFamily="18" charset="0"/>
              <a:cs typeface="Times New Roman" panose="02020603050405020304" pitchFamily="18" charset="0"/>
            </a:rPr>
            <a:t>Tính không đầy đủ của những thông tin được chia sẻ</a:t>
          </a:r>
          <a:endParaRPr lang="en-US" sz="2300" b="1" kern="1200">
            <a:latin typeface="Times New Roman" panose="02020603050405020304" pitchFamily="18" charset="0"/>
            <a:cs typeface="Times New Roman" panose="02020603050405020304" pitchFamily="18" charset="0"/>
          </a:endParaRPr>
        </a:p>
      </dsp:txBody>
      <dsp:txXfrm>
        <a:off x="52831" y="1191434"/>
        <a:ext cx="2829562" cy="976578"/>
      </dsp:txXfrm>
    </dsp:sp>
    <dsp:sp modelId="{4BEEDFA3-9A85-47A0-9DE4-0C006B60C37B}">
      <dsp:nvSpPr>
        <dsp:cNvPr id="0" name=""/>
        <dsp:cNvSpPr/>
      </dsp:nvSpPr>
      <dsp:spPr>
        <a:xfrm rot="5400000">
          <a:off x="5111415" y="206988"/>
          <a:ext cx="865792" cy="521817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Tính chất thông tin khác nhau dẫn đến cách định nghĩa đỉnh và cạnh khác nhau.</a:t>
          </a:r>
          <a:endParaRPr lang="en-US" sz="2200" kern="1200">
            <a:latin typeface="Times New Roman" panose="02020603050405020304" pitchFamily="18" charset="0"/>
            <a:cs typeface="Times New Roman" panose="02020603050405020304" pitchFamily="18" charset="0"/>
          </a:endParaRPr>
        </a:p>
      </dsp:txBody>
      <dsp:txXfrm rot="-5400000">
        <a:off x="2935223" y="2425444"/>
        <a:ext cx="5175912" cy="781264"/>
      </dsp:txXfrm>
    </dsp:sp>
    <dsp:sp modelId="{825FD5FC-9BBD-4AAC-BF1E-C1BB84E4EE11}">
      <dsp:nvSpPr>
        <dsp:cNvPr id="0" name=""/>
        <dsp:cNvSpPr/>
      </dsp:nvSpPr>
      <dsp:spPr>
        <a:xfrm>
          <a:off x="0" y="2274956"/>
          <a:ext cx="2935224" cy="1082240"/>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1" kern="1200" smtClean="0">
              <a:latin typeface="Times New Roman" panose="02020603050405020304" pitchFamily="18" charset="0"/>
              <a:cs typeface="Times New Roman" panose="02020603050405020304" pitchFamily="18" charset="0"/>
            </a:rPr>
            <a:t>Sự khác biệt lớn giữa các mạng xã hội</a:t>
          </a:r>
          <a:endParaRPr lang="en-US" sz="2300" b="1" kern="1200">
            <a:latin typeface="Times New Roman" panose="02020603050405020304" pitchFamily="18" charset="0"/>
            <a:cs typeface="Times New Roman" panose="02020603050405020304" pitchFamily="18" charset="0"/>
          </a:endParaRPr>
        </a:p>
      </dsp:txBody>
      <dsp:txXfrm>
        <a:off x="52831" y="2327787"/>
        <a:ext cx="2829562" cy="976578"/>
      </dsp:txXfrm>
    </dsp:sp>
    <dsp:sp modelId="{9B4842C4-27D2-422C-ABDF-F7A7A9D428B4}">
      <dsp:nvSpPr>
        <dsp:cNvPr id="0" name=""/>
        <dsp:cNvSpPr/>
      </dsp:nvSpPr>
      <dsp:spPr>
        <a:xfrm rot="5400000">
          <a:off x="5111415" y="1343341"/>
          <a:ext cx="865792" cy="521817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Dấu hiệu của tất cả các liên kết ngoại trừ liên kết cần dự đoán đều biết trước.</a:t>
          </a:r>
          <a:endParaRPr lang="en-US" sz="2200" kern="1200">
            <a:latin typeface="Times New Roman" panose="02020603050405020304" pitchFamily="18" charset="0"/>
            <a:cs typeface="Times New Roman" panose="02020603050405020304" pitchFamily="18" charset="0"/>
          </a:endParaRPr>
        </a:p>
      </dsp:txBody>
      <dsp:txXfrm rot="-5400000">
        <a:off x="2935223" y="3561797"/>
        <a:ext cx="5175912" cy="781264"/>
      </dsp:txXfrm>
    </dsp:sp>
    <dsp:sp modelId="{089D258C-DA21-409F-BD77-79B517BE4E26}">
      <dsp:nvSpPr>
        <dsp:cNvPr id="0" name=""/>
        <dsp:cNvSpPr/>
      </dsp:nvSpPr>
      <dsp:spPr>
        <a:xfrm>
          <a:off x="0" y="3411308"/>
          <a:ext cx="2935224" cy="1082240"/>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1" kern="1200" smtClean="0">
              <a:latin typeface="Times New Roman" panose="02020603050405020304" pitchFamily="18" charset="0"/>
              <a:cs typeface="Times New Roman" panose="02020603050405020304" pitchFamily="18" charset="0"/>
            </a:rPr>
            <a:t>Yêu cầu cao về thông tin dấu hiệu cạnh</a:t>
          </a:r>
          <a:endParaRPr lang="en-US" sz="2300" b="1" kern="1200">
            <a:latin typeface="Times New Roman" panose="02020603050405020304" pitchFamily="18" charset="0"/>
            <a:cs typeface="Times New Roman" panose="02020603050405020304" pitchFamily="18" charset="0"/>
          </a:endParaRPr>
        </a:p>
      </dsp:txBody>
      <dsp:txXfrm>
        <a:off x="52831" y="3464139"/>
        <a:ext cx="2829562" cy="976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EFB92-3B8B-4A6E-9F22-15D7A1F0B8D0}">
      <dsp:nvSpPr>
        <dsp:cNvPr id="0" name=""/>
        <dsp:cNvSpPr/>
      </dsp:nvSpPr>
      <dsp:spPr>
        <a:xfrm rot="5400000">
          <a:off x="4630072" y="-1949665"/>
          <a:ext cx="584894" cy="4632960"/>
        </a:xfrm>
        <a:prstGeom prst="round2Same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kern="1200" smtClean="0">
              <a:latin typeface="Times New Roman" panose="02020603050405020304" pitchFamily="18" charset="0"/>
              <a:cs typeface="Times New Roman" panose="02020603050405020304" pitchFamily="18" charset="0"/>
            </a:rPr>
            <a:t>Phương pháp lan truyền độ tin cậy</a:t>
          </a:r>
          <a:endParaRPr lang="en-US" sz="2000" kern="1200">
            <a:latin typeface="Times New Roman" panose="02020603050405020304" pitchFamily="18" charset="0"/>
            <a:cs typeface="Times New Roman" panose="02020603050405020304" pitchFamily="18" charset="0"/>
          </a:endParaRPr>
        </a:p>
      </dsp:txBody>
      <dsp:txXfrm rot="-5400000">
        <a:off x="2606039" y="102920"/>
        <a:ext cx="4604408" cy="527790"/>
      </dsp:txXfrm>
    </dsp:sp>
    <dsp:sp modelId="{AF9EB891-8846-48DA-8C3F-D1ACCCE13F3D}">
      <dsp:nvSpPr>
        <dsp:cNvPr id="0" name=""/>
        <dsp:cNvSpPr/>
      </dsp:nvSpPr>
      <dsp:spPr>
        <a:xfrm>
          <a:off x="0" y="1255"/>
          <a:ext cx="2606040" cy="731118"/>
        </a:xfrm>
        <a:prstGeom prst="roundRect">
          <a:avLst/>
        </a:prstGeom>
        <a:solidFill>
          <a:schemeClr val="accent2">
            <a:tint val="55000"/>
          </a:schemeClr>
        </a:solidFill>
        <a:ln w="12700"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smtClean="0">
              <a:latin typeface="Times New Roman" panose="02020603050405020304" pitchFamily="18" charset="0"/>
              <a:cs typeface="Times New Roman" panose="02020603050405020304" pitchFamily="18" charset="0"/>
            </a:rPr>
            <a:t>Guha [3] – 2004</a:t>
          </a:r>
          <a:endParaRPr lang="en-US" sz="2200" b="1" kern="1200">
            <a:latin typeface="Times New Roman" panose="02020603050405020304" pitchFamily="18" charset="0"/>
            <a:cs typeface="Times New Roman" panose="02020603050405020304" pitchFamily="18" charset="0"/>
          </a:endParaRPr>
        </a:p>
      </dsp:txBody>
      <dsp:txXfrm>
        <a:off x="35690" y="36945"/>
        <a:ext cx="2534660" cy="659738"/>
      </dsp:txXfrm>
    </dsp:sp>
    <dsp:sp modelId="{346F6B5F-1F77-4C17-94FE-0035CA51DDA5}">
      <dsp:nvSpPr>
        <dsp:cNvPr id="0" name=""/>
        <dsp:cNvSpPr/>
      </dsp:nvSpPr>
      <dsp:spPr>
        <a:xfrm rot="5400000">
          <a:off x="4630072" y="-1181991"/>
          <a:ext cx="584894" cy="4632960"/>
        </a:xfrm>
        <a:prstGeom prst="round2Same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kern="1200" smtClean="0">
              <a:latin typeface="Times New Roman" panose="02020603050405020304" pitchFamily="18" charset="0"/>
              <a:cs typeface="Times New Roman" panose="02020603050405020304" pitchFamily="18" charset="0"/>
            </a:rPr>
            <a:t>Phương pháp phân tích phổ đồ thị</a:t>
          </a:r>
          <a:endParaRPr lang="en-US" sz="2000" kern="1200">
            <a:latin typeface="Times New Roman" panose="02020603050405020304" pitchFamily="18" charset="0"/>
            <a:cs typeface="Times New Roman" panose="02020603050405020304" pitchFamily="18" charset="0"/>
          </a:endParaRPr>
        </a:p>
      </dsp:txBody>
      <dsp:txXfrm rot="-5400000">
        <a:off x="2606039" y="870594"/>
        <a:ext cx="4604408" cy="527790"/>
      </dsp:txXfrm>
    </dsp:sp>
    <dsp:sp modelId="{A64B2856-C31A-470A-A826-2B1AB86C4C4E}">
      <dsp:nvSpPr>
        <dsp:cNvPr id="0" name=""/>
        <dsp:cNvSpPr/>
      </dsp:nvSpPr>
      <dsp:spPr>
        <a:xfrm>
          <a:off x="0" y="768929"/>
          <a:ext cx="2606040" cy="731118"/>
        </a:xfrm>
        <a:prstGeom prst="roundRect">
          <a:avLst/>
        </a:prstGeom>
        <a:solidFill>
          <a:schemeClr val="accent2">
            <a:tint val="55000"/>
          </a:schemeClr>
        </a:solidFill>
        <a:ln w="12700"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smtClean="0">
              <a:latin typeface="Times New Roman" panose="02020603050405020304" pitchFamily="18" charset="0"/>
              <a:cs typeface="Times New Roman" panose="02020603050405020304" pitchFamily="18" charset="0"/>
            </a:rPr>
            <a:t>Kunegis [4] – 2010</a:t>
          </a:r>
          <a:endParaRPr lang="en-US" sz="2200" b="1" kern="1200">
            <a:latin typeface="Times New Roman" panose="02020603050405020304" pitchFamily="18" charset="0"/>
            <a:cs typeface="Times New Roman" panose="02020603050405020304" pitchFamily="18" charset="0"/>
          </a:endParaRPr>
        </a:p>
      </dsp:txBody>
      <dsp:txXfrm>
        <a:off x="35690" y="804619"/>
        <a:ext cx="2534660" cy="659738"/>
      </dsp:txXfrm>
    </dsp:sp>
    <dsp:sp modelId="{5D3C5835-8462-4E0E-B5E3-B716DA1CCE55}">
      <dsp:nvSpPr>
        <dsp:cNvPr id="0" name=""/>
        <dsp:cNvSpPr/>
      </dsp:nvSpPr>
      <dsp:spPr>
        <a:xfrm rot="5400000">
          <a:off x="4630072" y="-414317"/>
          <a:ext cx="584894" cy="4632960"/>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kern="1200" smtClean="0">
              <a:latin typeface="Times New Roman" panose="02020603050405020304" pitchFamily="18" charset="0"/>
              <a:cs typeface="Times New Roman" panose="02020603050405020304" pitchFamily="18" charset="0"/>
            </a:rPr>
            <a:t>Phương pháp khai thác đặc trưng dựa vào lý thuyết cân bằng</a:t>
          </a:r>
          <a:endParaRPr lang="en-US" sz="2000" kern="1200">
            <a:latin typeface="Times New Roman" panose="02020603050405020304" pitchFamily="18" charset="0"/>
            <a:cs typeface="Times New Roman" panose="02020603050405020304" pitchFamily="18" charset="0"/>
          </a:endParaRPr>
        </a:p>
      </dsp:txBody>
      <dsp:txXfrm rot="-5400000">
        <a:off x="2606039" y="1638268"/>
        <a:ext cx="4604408" cy="527790"/>
      </dsp:txXfrm>
    </dsp:sp>
    <dsp:sp modelId="{707191D8-1BC5-4A4D-A943-8B318C10207D}">
      <dsp:nvSpPr>
        <dsp:cNvPr id="0" name=""/>
        <dsp:cNvSpPr/>
      </dsp:nvSpPr>
      <dsp:spPr>
        <a:xfrm>
          <a:off x="0" y="1536603"/>
          <a:ext cx="2606040" cy="731118"/>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smtClean="0">
              <a:latin typeface="Times New Roman" panose="02020603050405020304" pitchFamily="18" charset="0"/>
              <a:cs typeface="Times New Roman" panose="02020603050405020304" pitchFamily="18" charset="0"/>
            </a:rPr>
            <a:t>Leskovec [5,6] – 2010</a:t>
          </a:r>
          <a:endParaRPr lang="en-US" sz="2200" b="1" kern="1200">
            <a:latin typeface="Times New Roman" panose="02020603050405020304" pitchFamily="18" charset="0"/>
            <a:cs typeface="Times New Roman" panose="02020603050405020304" pitchFamily="18" charset="0"/>
          </a:endParaRPr>
        </a:p>
      </dsp:txBody>
      <dsp:txXfrm>
        <a:off x="35690" y="1572293"/>
        <a:ext cx="2534660" cy="659738"/>
      </dsp:txXfrm>
    </dsp:sp>
    <dsp:sp modelId="{817329EC-DD6E-4859-B47E-A27E8F96F19B}">
      <dsp:nvSpPr>
        <dsp:cNvPr id="0" name=""/>
        <dsp:cNvSpPr/>
      </dsp:nvSpPr>
      <dsp:spPr>
        <a:xfrm rot="5400000">
          <a:off x="4630072" y="353357"/>
          <a:ext cx="584894" cy="4632960"/>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kern="1200" smtClean="0">
              <a:latin typeface="Times New Roman" panose="02020603050405020304" pitchFamily="18" charset="0"/>
              <a:cs typeface="Times New Roman" panose="02020603050405020304" pitchFamily="18" charset="0"/>
            </a:rPr>
            <a:t>Phương pháp HOC </a:t>
          </a:r>
          <a:r>
            <a:rPr lang="en-US" sz="2000" i="1" kern="1200" smtClean="0">
              <a:latin typeface="Times New Roman" panose="02020603050405020304" pitchFamily="18" charset="0"/>
              <a:cs typeface="Times New Roman" panose="02020603050405020304" pitchFamily="18" charset="0"/>
            </a:rPr>
            <a:t>(Higher Order Cycle</a:t>
          </a:r>
          <a:r>
            <a:rPr lang="en-US" sz="2000" kern="1200" smtClean="0">
              <a:latin typeface="Times New Roman" panose="02020603050405020304" pitchFamily="18" charset="0"/>
              <a:cs typeface="Times New Roman" panose="02020603050405020304" pitchFamily="18" charset="0"/>
            </a:rPr>
            <a:t>)</a:t>
          </a:r>
          <a:endParaRPr lang="en-US" sz="2000" kern="1200">
            <a:latin typeface="Times New Roman" panose="02020603050405020304" pitchFamily="18" charset="0"/>
            <a:cs typeface="Times New Roman" panose="02020603050405020304" pitchFamily="18" charset="0"/>
          </a:endParaRPr>
        </a:p>
      </dsp:txBody>
      <dsp:txXfrm rot="-5400000">
        <a:off x="2606039" y="2405942"/>
        <a:ext cx="4604408" cy="527790"/>
      </dsp:txXfrm>
    </dsp:sp>
    <dsp:sp modelId="{43E8B594-63E9-4802-96DA-3ECAEFBC2D26}">
      <dsp:nvSpPr>
        <dsp:cNvPr id="0" name=""/>
        <dsp:cNvSpPr/>
      </dsp:nvSpPr>
      <dsp:spPr>
        <a:xfrm>
          <a:off x="0" y="2304277"/>
          <a:ext cx="2606040" cy="731118"/>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smtClean="0">
              <a:latin typeface="Times New Roman" panose="02020603050405020304" pitchFamily="18" charset="0"/>
              <a:cs typeface="Times New Roman" panose="02020603050405020304" pitchFamily="18" charset="0"/>
            </a:rPr>
            <a:t>Kai-Yang [1] – 2011</a:t>
          </a:r>
          <a:endParaRPr lang="en-US" sz="2200" b="1" kern="1200">
            <a:latin typeface="Times New Roman" panose="02020603050405020304" pitchFamily="18" charset="0"/>
            <a:cs typeface="Times New Roman" panose="02020603050405020304" pitchFamily="18" charset="0"/>
          </a:endParaRPr>
        </a:p>
      </dsp:txBody>
      <dsp:txXfrm>
        <a:off x="35690" y="2339967"/>
        <a:ext cx="2534660" cy="659738"/>
      </dsp:txXfrm>
    </dsp:sp>
    <dsp:sp modelId="{AF7E9239-C596-4A5B-AB26-FE12123B0134}">
      <dsp:nvSpPr>
        <dsp:cNvPr id="0" name=""/>
        <dsp:cNvSpPr/>
      </dsp:nvSpPr>
      <dsp:spPr>
        <a:xfrm rot="5400000">
          <a:off x="4630072" y="1121031"/>
          <a:ext cx="584894" cy="4632960"/>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kern="1200" smtClean="0">
              <a:latin typeface="Times New Roman" panose="02020603050405020304" pitchFamily="18" charset="0"/>
              <a:cs typeface="Times New Roman" panose="02020603050405020304" pitchFamily="18" charset="0"/>
            </a:rPr>
            <a:t>Phương pháp khai thác đặc trưng PNR (</a:t>
          </a:r>
          <a:r>
            <a:rPr lang="en-US" sz="2000" i="1" kern="1200" smtClean="0">
              <a:latin typeface="Times New Roman" panose="02020603050405020304" pitchFamily="18" charset="0"/>
              <a:cs typeface="Times New Roman" panose="02020603050405020304" pitchFamily="18" charset="0"/>
            </a:rPr>
            <a:t>Positive Negative Ratio</a:t>
          </a:r>
          <a:r>
            <a:rPr lang="en-US" sz="2000" kern="1200" smtClean="0">
              <a:latin typeface="Times New Roman" panose="02020603050405020304" pitchFamily="18" charset="0"/>
              <a:cs typeface="Times New Roman" panose="02020603050405020304" pitchFamily="18" charset="0"/>
            </a:rPr>
            <a:t>)</a:t>
          </a:r>
        </a:p>
      </dsp:txBody>
      <dsp:txXfrm rot="-5400000">
        <a:off x="2606039" y="3173616"/>
        <a:ext cx="4604408" cy="527790"/>
      </dsp:txXfrm>
    </dsp:sp>
    <dsp:sp modelId="{81F799CA-1854-498E-AFC9-4F79DA3E710C}">
      <dsp:nvSpPr>
        <dsp:cNvPr id="0" name=""/>
        <dsp:cNvSpPr/>
      </dsp:nvSpPr>
      <dsp:spPr>
        <a:xfrm>
          <a:off x="0" y="3071952"/>
          <a:ext cx="2606040" cy="731118"/>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smtClean="0">
              <a:latin typeface="Times New Roman" panose="02020603050405020304" pitchFamily="18" charset="0"/>
              <a:cs typeface="Times New Roman" panose="02020603050405020304" pitchFamily="18" charset="0"/>
            </a:rPr>
            <a:t>Tuyen [8] – 2013</a:t>
          </a:r>
        </a:p>
      </dsp:txBody>
      <dsp:txXfrm>
        <a:off x="35690" y="3107642"/>
        <a:ext cx="2534660" cy="659738"/>
      </dsp:txXfrm>
    </dsp:sp>
    <dsp:sp modelId="{D240C840-C848-4EF7-8E68-6BBD0FB1F59A}">
      <dsp:nvSpPr>
        <dsp:cNvPr id="0" name=""/>
        <dsp:cNvSpPr/>
      </dsp:nvSpPr>
      <dsp:spPr>
        <a:xfrm rot="5400000">
          <a:off x="4630072" y="1888705"/>
          <a:ext cx="584894" cy="4632960"/>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889000">
            <a:lnSpc>
              <a:spcPct val="90000"/>
            </a:lnSpc>
            <a:spcBef>
              <a:spcPct val="0"/>
            </a:spcBef>
            <a:spcAft>
              <a:spcPct val="15000"/>
            </a:spcAft>
            <a:buChar char="••"/>
          </a:pPr>
          <a:r>
            <a:rPr lang="en-US" sz="2000" kern="1200" smtClean="0">
              <a:latin typeface="Times New Roman" panose="02020603050405020304" pitchFamily="18" charset="0"/>
              <a:cs typeface="Times New Roman" panose="02020603050405020304" pitchFamily="18" charset="0"/>
            </a:rPr>
            <a:t>Phương pháp khai thác đặc trưng latent (</a:t>
          </a:r>
          <a:r>
            <a:rPr lang="en-US" sz="2000" i="1" kern="1200" smtClean="0">
              <a:latin typeface="Times New Roman" panose="02020603050405020304" pitchFamily="18" charset="0"/>
              <a:cs typeface="Times New Roman" panose="02020603050405020304" pitchFamily="18" charset="0"/>
            </a:rPr>
            <a:t>transfer learning</a:t>
          </a:r>
          <a:r>
            <a:rPr lang="en-US" sz="2000" kern="1200" smtClean="0">
              <a:latin typeface="Times New Roman" panose="02020603050405020304" pitchFamily="18" charset="0"/>
              <a:cs typeface="Times New Roman" panose="02020603050405020304" pitchFamily="18" charset="0"/>
            </a:rPr>
            <a:t>)</a:t>
          </a:r>
          <a:endParaRPr lang="en-US" sz="2000" kern="1200">
            <a:latin typeface="Times New Roman" panose="02020603050405020304" pitchFamily="18" charset="0"/>
            <a:cs typeface="Times New Roman" panose="02020603050405020304" pitchFamily="18" charset="0"/>
          </a:endParaRPr>
        </a:p>
      </dsp:txBody>
      <dsp:txXfrm rot="-5400000">
        <a:off x="2606039" y="3941290"/>
        <a:ext cx="4604408" cy="527790"/>
      </dsp:txXfrm>
    </dsp:sp>
    <dsp:sp modelId="{A16B549E-0722-4217-8252-1FAEE0DDB896}">
      <dsp:nvSpPr>
        <dsp:cNvPr id="0" name=""/>
        <dsp:cNvSpPr/>
      </dsp:nvSpPr>
      <dsp:spPr>
        <a:xfrm>
          <a:off x="0" y="3839626"/>
          <a:ext cx="2606040" cy="731118"/>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smtClean="0">
              <a:latin typeface="Times New Roman" panose="02020603050405020304" pitchFamily="18" charset="0"/>
              <a:cs typeface="Times New Roman" panose="02020603050405020304" pitchFamily="18" charset="0"/>
            </a:rPr>
            <a:t>Ye [9] – 2013</a:t>
          </a:r>
        </a:p>
        <a:p>
          <a:pPr lvl="0" algn="ctr" defTabSz="977900">
            <a:lnSpc>
              <a:spcPct val="90000"/>
            </a:lnSpc>
            <a:spcBef>
              <a:spcPct val="0"/>
            </a:spcBef>
            <a:spcAft>
              <a:spcPct val="35000"/>
            </a:spcAft>
          </a:pPr>
          <a:r>
            <a:rPr lang="en-US" sz="2200" b="1" kern="1200" smtClean="0">
              <a:latin typeface="Times New Roman" panose="02020603050405020304" pitchFamily="18" charset="0"/>
              <a:cs typeface="Times New Roman" panose="02020603050405020304" pitchFamily="18" charset="0"/>
            </a:rPr>
            <a:t>(mới thành lập)</a:t>
          </a:r>
          <a:endParaRPr lang="en-US" sz="2200" b="1" kern="1200">
            <a:latin typeface="Times New Roman" panose="02020603050405020304" pitchFamily="18" charset="0"/>
            <a:cs typeface="Times New Roman" panose="02020603050405020304" pitchFamily="18" charset="0"/>
          </a:endParaRPr>
        </a:p>
      </dsp:txBody>
      <dsp:txXfrm>
        <a:off x="35690" y="3875316"/>
        <a:ext cx="2534660" cy="6597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BC4B4-A3D5-4A8C-87A1-49DF09A5C187}">
      <dsp:nvSpPr>
        <dsp:cNvPr id="0" name=""/>
        <dsp:cNvSpPr/>
      </dsp:nvSpPr>
      <dsp:spPr>
        <a:xfrm>
          <a:off x="3962400" y="757247"/>
          <a:ext cx="2168412" cy="752672"/>
        </a:xfrm>
        <a:custGeom>
          <a:avLst/>
          <a:gdLst/>
          <a:ahLst/>
          <a:cxnLst/>
          <a:rect l="0" t="0" r="0" b="0"/>
          <a:pathLst>
            <a:path>
              <a:moveTo>
                <a:pt x="0" y="0"/>
              </a:moveTo>
              <a:lnTo>
                <a:pt x="0" y="376336"/>
              </a:lnTo>
              <a:lnTo>
                <a:pt x="2168412" y="376336"/>
              </a:lnTo>
              <a:lnTo>
                <a:pt x="2168412" y="7526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83B074-2583-43FB-92BF-0E934C6DC8B3}">
      <dsp:nvSpPr>
        <dsp:cNvPr id="0" name=""/>
        <dsp:cNvSpPr/>
      </dsp:nvSpPr>
      <dsp:spPr>
        <a:xfrm>
          <a:off x="1793987" y="757247"/>
          <a:ext cx="2168412" cy="752672"/>
        </a:xfrm>
        <a:custGeom>
          <a:avLst/>
          <a:gdLst/>
          <a:ahLst/>
          <a:cxnLst/>
          <a:rect l="0" t="0" r="0" b="0"/>
          <a:pathLst>
            <a:path>
              <a:moveTo>
                <a:pt x="2168412" y="0"/>
              </a:moveTo>
              <a:lnTo>
                <a:pt x="2168412" y="376336"/>
              </a:lnTo>
              <a:lnTo>
                <a:pt x="0" y="376336"/>
              </a:lnTo>
              <a:lnTo>
                <a:pt x="0" y="752672"/>
              </a:lnTo>
            </a:path>
          </a:pathLst>
        </a:custGeom>
        <a:noFill/>
        <a:ln w="12700" cap="flat" cmpd="sng" algn="ctr">
          <a:solidFill>
            <a:schemeClr val="accent2">
              <a:shade val="95000"/>
              <a:satMod val="105000"/>
            </a:schemeClr>
          </a:solidFill>
          <a:prstDash val="solid"/>
        </a:ln>
        <a:effectLst/>
      </dsp:spPr>
      <dsp:style>
        <a:lnRef idx="1">
          <a:schemeClr val="accent2"/>
        </a:lnRef>
        <a:fillRef idx="0">
          <a:schemeClr val="accent2"/>
        </a:fillRef>
        <a:effectRef idx="0">
          <a:schemeClr val="accent2"/>
        </a:effectRef>
        <a:fontRef idx="minor">
          <a:schemeClr val="tx1"/>
        </a:fontRef>
      </dsp:style>
    </dsp:sp>
    <dsp:sp modelId="{CE498A2A-0EDF-4609-9376-B52572754136}">
      <dsp:nvSpPr>
        <dsp:cNvPr id="0" name=""/>
        <dsp:cNvSpPr/>
      </dsp:nvSpPr>
      <dsp:spPr>
        <a:xfrm>
          <a:off x="2170323" y="152403"/>
          <a:ext cx="3584153" cy="604843"/>
        </a:xfrm>
        <a:prstGeom prst="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b="1" kern="1200" smtClean="0">
              <a:latin typeface="Times New Roman" panose="02020603050405020304" pitchFamily="18" charset="0"/>
              <a:cs typeface="Times New Roman" panose="02020603050405020304" pitchFamily="18" charset="0"/>
            </a:rPr>
            <a:t>Dữ liệu huấn luyện</a:t>
          </a:r>
          <a:endParaRPr lang="en-US" sz="3000" b="1" kern="1200">
            <a:latin typeface="Times New Roman" panose="02020603050405020304" pitchFamily="18" charset="0"/>
            <a:cs typeface="Times New Roman" panose="02020603050405020304" pitchFamily="18" charset="0"/>
          </a:endParaRPr>
        </a:p>
      </dsp:txBody>
      <dsp:txXfrm>
        <a:off x="2170323" y="152403"/>
        <a:ext cx="3584153" cy="604843"/>
      </dsp:txXfrm>
    </dsp:sp>
    <dsp:sp modelId="{0C9F8B19-7E3F-4A00-999A-3BD217C0252C}">
      <dsp:nvSpPr>
        <dsp:cNvPr id="0" name=""/>
        <dsp:cNvSpPr/>
      </dsp:nvSpPr>
      <dsp:spPr>
        <a:xfrm>
          <a:off x="1910" y="1509919"/>
          <a:ext cx="3584153" cy="1792076"/>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smtClean="0">
              <a:latin typeface="Times New Roman" panose="02020603050405020304" pitchFamily="18" charset="0"/>
              <a:cs typeface="Times New Roman" panose="02020603050405020304" pitchFamily="18" charset="0"/>
            </a:rPr>
            <a:t>Đồ thị mục tiêu</a:t>
          </a:r>
          <a:r>
            <a:rPr lang="en-US" sz="2400" kern="1200" smtClean="0">
              <a:latin typeface="Times New Roman" panose="02020603050405020304" pitchFamily="18" charset="0"/>
              <a:cs typeface="Times New Roman" panose="02020603050405020304" pitchFamily="18" charset="0"/>
            </a:rPr>
            <a:t>: đồ thị của mạng xã hội mới thành lập có thông tin dấu hiệu cạnh rất khan hiếm.</a:t>
          </a:r>
          <a:endParaRPr lang="en-US" sz="2400" kern="1200">
            <a:latin typeface="Times New Roman" panose="02020603050405020304" pitchFamily="18" charset="0"/>
            <a:cs typeface="Times New Roman" panose="02020603050405020304" pitchFamily="18" charset="0"/>
          </a:endParaRPr>
        </a:p>
      </dsp:txBody>
      <dsp:txXfrm>
        <a:off x="1910" y="1509919"/>
        <a:ext cx="3584153" cy="1792076"/>
      </dsp:txXfrm>
    </dsp:sp>
    <dsp:sp modelId="{00EB4629-AD08-4344-A76F-EDFDE21FBF13}">
      <dsp:nvSpPr>
        <dsp:cNvPr id="0" name=""/>
        <dsp:cNvSpPr/>
      </dsp:nvSpPr>
      <dsp:spPr>
        <a:xfrm>
          <a:off x="4338736" y="1509919"/>
          <a:ext cx="3584153" cy="179207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smtClean="0">
              <a:latin typeface="Times New Roman" panose="02020603050405020304" pitchFamily="18" charset="0"/>
              <a:cs typeface="Times New Roman" panose="02020603050405020304" pitchFamily="18" charset="0"/>
            </a:rPr>
            <a:t>Đồ thị hỗ trợ</a:t>
          </a:r>
          <a:r>
            <a:rPr lang="en-US" sz="2400" kern="1200" smtClean="0">
              <a:latin typeface="Times New Roman" panose="02020603050405020304" pitchFamily="18" charset="0"/>
              <a:cs typeface="Times New Roman" panose="02020603050405020304" pitchFamily="18" charset="0"/>
            </a:rPr>
            <a:t>: đồ thị của một mạng xã hội khác có nhiều thông tin dấu hiệu cạnh.</a:t>
          </a:r>
          <a:endParaRPr lang="en-US" sz="2400" kern="1200">
            <a:latin typeface="Times New Roman" panose="02020603050405020304" pitchFamily="18" charset="0"/>
            <a:cs typeface="Times New Roman" panose="02020603050405020304" pitchFamily="18" charset="0"/>
          </a:endParaRPr>
        </a:p>
      </dsp:txBody>
      <dsp:txXfrm>
        <a:off x="4338736" y="1509919"/>
        <a:ext cx="3584153" cy="17920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EFB92-3B8B-4A6E-9F22-15D7A1F0B8D0}">
      <dsp:nvSpPr>
        <dsp:cNvPr id="0" name=""/>
        <dsp:cNvSpPr/>
      </dsp:nvSpPr>
      <dsp:spPr>
        <a:xfrm rot="5400000">
          <a:off x="4889021" y="-1989845"/>
          <a:ext cx="792420" cy="497433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Thể hiện mối quan hệ cục bộ của 1 đỉnh với các đỉnh còn lại trong đồ thị.</a:t>
          </a:r>
          <a:endParaRPr lang="en-US" sz="2200" kern="1200">
            <a:latin typeface="Times New Roman" panose="02020603050405020304" pitchFamily="18" charset="0"/>
            <a:cs typeface="Times New Roman" panose="02020603050405020304" pitchFamily="18" charset="0"/>
          </a:endParaRPr>
        </a:p>
      </dsp:txBody>
      <dsp:txXfrm rot="-5400000">
        <a:off x="2798064" y="139795"/>
        <a:ext cx="4935653" cy="715054"/>
      </dsp:txXfrm>
    </dsp:sp>
    <dsp:sp modelId="{AF9EB891-8846-48DA-8C3F-D1ACCCE13F3D}">
      <dsp:nvSpPr>
        <dsp:cNvPr id="0" name=""/>
        <dsp:cNvSpPr/>
      </dsp:nvSpPr>
      <dsp:spPr>
        <a:xfrm>
          <a:off x="0" y="2059"/>
          <a:ext cx="2798064" cy="990525"/>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kern="1200" smtClean="0">
              <a:latin typeface="Times New Roman" panose="02020603050405020304" pitchFamily="18" charset="0"/>
              <a:cs typeface="Times New Roman" panose="02020603050405020304" pitchFamily="18" charset="0"/>
            </a:rPr>
            <a:t>Độ đo của đỉnh</a:t>
          </a:r>
          <a:endParaRPr lang="en-US" sz="2800" b="1" kern="1200">
            <a:latin typeface="Times New Roman" panose="02020603050405020304" pitchFamily="18" charset="0"/>
            <a:cs typeface="Times New Roman" panose="02020603050405020304" pitchFamily="18" charset="0"/>
          </a:endParaRPr>
        </a:p>
      </dsp:txBody>
      <dsp:txXfrm>
        <a:off x="48353" y="50412"/>
        <a:ext cx="2701358" cy="893819"/>
      </dsp:txXfrm>
    </dsp:sp>
    <dsp:sp modelId="{346F6B5F-1F77-4C17-94FE-0035CA51DDA5}">
      <dsp:nvSpPr>
        <dsp:cNvPr id="0" name=""/>
        <dsp:cNvSpPr/>
      </dsp:nvSpPr>
      <dsp:spPr>
        <a:xfrm rot="5400000">
          <a:off x="4889021" y="-949793"/>
          <a:ext cx="792420" cy="497433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Thể hiện tầm quan trọng của đỉnh đó trong đồ thị.</a:t>
          </a:r>
          <a:endParaRPr lang="en-US" sz="2200" kern="1200">
            <a:latin typeface="Times New Roman" panose="02020603050405020304" pitchFamily="18" charset="0"/>
            <a:cs typeface="Times New Roman" panose="02020603050405020304" pitchFamily="18" charset="0"/>
          </a:endParaRPr>
        </a:p>
      </dsp:txBody>
      <dsp:txXfrm rot="-5400000">
        <a:off x="2798064" y="1179847"/>
        <a:ext cx="4935653" cy="715054"/>
      </dsp:txXfrm>
    </dsp:sp>
    <dsp:sp modelId="{A64B2856-C31A-470A-A826-2B1AB86C4C4E}">
      <dsp:nvSpPr>
        <dsp:cNvPr id="0" name=""/>
        <dsp:cNvSpPr/>
      </dsp:nvSpPr>
      <dsp:spPr>
        <a:xfrm>
          <a:off x="0" y="1042111"/>
          <a:ext cx="2798064" cy="990525"/>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kern="1200" smtClean="0">
              <a:latin typeface="Times New Roman" panose="02020603050405020304" pitchFamily="18" charset="0"/>
              <a:cs typeface="Times New Roman" panose="02020603050405020304" pitchFamily="18" charset="0"/>
            </a:rPr>
            <a:t>Độ trung tâm của đỉnh</a:t>
          </a:r>
          <a:endParaRPr lang="en-US" sz="2800" b="1" kern="1200">
            <a:latin typeface="Times New Roman" panose="02020603050405020304" pitchFamily="18" charset="0"/>
            <a:cs typeface="Times New Roman" panose="02020603050405020304" pitchFamily="18" charset="0"/>
          </a:endParaRPr>
        </a:p>
      </dsp:txBody>
      <dsp:txXfrm>
        <a:off x="48353" y="1090464"/>
        <a:ext cx="2701358" cy="893819"/>
      </dsp:txXfrm>
    </dsp:sp>
    <dsp:sp modelId="{4BEEDFA3-9A85-47A0-9DE4-0C006B60C37B}">
      <dsp:nvSpPr>
        <dsp:cNvPr id="0" name=""/>
        <dsp:cNvSpPr/>
      </dsp:nvSpPr>
      <dsp:spPr>
        <a:xfrm rot="5400000">
          <a:off x="4889021" y="90257"/>
          <a:ext cx="792420" cy="497433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Được xây dựng dựa trên lý thuyết cân bằng thuộc về tâm lý xã hội.</a:t>
          </a:r>
          <a:endParaRPr lang="en-US" sz="2200" kern="1200">
            <a:latin typeface="Times New Roman" panose="02020603050405020304" pitchFamily="18" charset="0"/>
            <a:cs typeface="Times New Roman" panose="02020603050405020304" pitchFamily="18" charset="0"/>
          </a:endParaRPr>
        </a:p>
      </dsp:txBody>
      <dsp:txXfrm rot="-5400000">
        <a:off x="2798064" y="2219898"/>
        <a:ext cx="4935653" cy="715054"/>
      </dsp:txXfrm>
    </dsp:sp>
    <dsp:sp modelId="{825FD5FC-9BBD-4AAC-BF1E-C1BB84E4EE11}">
      <dsp:nvSpPr>
        <dsp:cNvPr id="0" name=""/>
        <dsp:cNvSpPr/>
      </dsp:nvSpPr>
      <dsp:spPr>
        <a:xfrm>
          <a:off x="0" y="2082163"/>
          <a:ext cx="2798064" cy="990525"/>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kern="1200" smtClean="0">
              <a:latin typeface="Times New Roman" panose="02020603050405020304" pitchFamily="18" charset="0"/>
              <a:cs typeface="Times New Roman" panose="02020603050405020304" pitchFamily="18" charset="0"/>
            </a:rPr>
            <a:t>Số lượng bộ ba</a:t>
          </a:r>
          <a:endParaRPr lang="en-US" sz="2800" b="1" kern="1200">
            <a:latin typeface="Times New Roman" panose="02020603050405020304" pitchFamily="18" charset="0"/>
            <a:cs typeface="Times New Roman" panose="02020603050405020304" pitchFamily="18" charset="0"/>
          </a:endParaRPr>
        </a:p>
      </dsp:txBody>
      <dsp:txXfrm>
        <a:off x="48353" y="2130516"/>
        <a:ext cx="2701358" cy="893819"/>
      </dsp:txXfrm>
    </dsp:sp>
    <dsp:sp modelId="{9B4842C4-27D2-422C-ABDF-F7A7A9D428B4}">
      <dsp:nvSpPr>
        <dsp:cNvPr id="0" name=""/>
        <dsp:cNvSpPr/>
      </dsp:nvSpPr>
      <dsp:spPr>
        <a:xfrm rot="5400000">
          <a:off x="4889021" y="1130309"/>
          <a:ext cx="792420" cy="497433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77900">
            <a:lnSpc>
              <a:spcPct val="90000"/>
            </a:lnSpc>
            <a:spcBef>
              <a:spcPct val="0"/>
            </a:spcBef>
            <a:spcAft>
              <a:spcPct val="15000"/>
            </a:spcAft>
            <a:buChar char="••"/>
          </a:pPr>
          <a:r>
            <a:rPr lang="en-US" sz="2200" kern="1200" smtClean="0">
              <a:latin typeface="Times New Roman" panose="02020603050405020304" pitchFamily="18" charset="0"/>
              <a:cs typeface="Times New Roman" panose="02020603050405020304" pitchFamily="18" charset="0"/>
            </a:rPr>
            <a:t>Thế hiện mối quan hệ giữa 2 đỉnh trong đồ thị.</a:t>
          </a:r>
          <a:endParaRPr lang="en-US" sz="2200" kern="1200">
            <a:latin typeface="Times New Roman" panose="02020603050405020304" pitchFamily="18" charset="0"/>
            <a:cs typeface="Times New Roman" panose="02020603050405020304" pitchFamily="18" charset="0"/>
          </a:endParaRPr>
        </a:p>
      </dsp:txBody>
      <dsp:txXfrm rot="-5400000">
        <a:off x="2798064" y="3259950"/>
        <a:ext cx="4935653" cy="715054"/>
      </dsp:txXfrm>
    </dsp:sp>
    <dsp:sp modelId="{089D258C-DA21-409F-BD77-79B517BE4E26}">
      <dsp:nvSpPr>
        <dsp:cNvPr id="0" name=""/>
        <dsp:cNvSpPr/>
      </dsp:nvSpPr>
      <dsp:spPr>
        <a:xfrm>
          <a:off x="0" y="3122215"/>
          <a:ext cx="2798064" cy="990525"/>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kern="1200" smtClean="0">
              <a:latin typeface="Times New Roman" panose="02020603050405020304" pitchFamily="18" charset="0"/>
              <a:cs typeface="Times New Roman" panose="02020603050405020304" pitchFamily="18" charset="0"/>
            </a:rPr>
            <a:t>Số láng giềng chung</a:t>
          </a:r>
          <a:endParaRPr lang="en-US" sz="2800" b="1" kern="1200">
            <a:latin typeface="Times New Roman" panose="02020603050405020304" pitchFamily="18" charset="0"/>
            <a:cs typeface="Times New Roman" panose="02020603050405020304" pitchFamily="18" charset="0"/>
          </a:endParaRPr>
        </a:p>
      </dsp:txBody>
      <dsp:txXfrm>
        <a:off x="48353" y="3170568"/>
        <a:ext cx="2701358" cy="8938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EFB92-3B8B-4A6E-9F22-15D7A1F0B8D0}">
      <dsp:nvSpPr>
        <dsp:cNvPr id="0" name=""/>
        <dsp:cNvSpPr/>
      </dsp:nvSpPr>
      <dsp:spPr>
        <a:xfrm rot="5400000">
          <a:off x="4754808" y="-1822129"/>
          <a:ext cx="1060846" cy="497433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33450">
            <a:lnSpc>
              <a:spcPct val="90000"/>
            </a:lnSpc>
            <a:spcBef>
              <a:spcPct val="0"/>
            </a:spcBef>
            <a:spcAft>
              <a:spcPct val="15000"/>
            </a:spcAft>
            <a:buChar char="••"/>
          </a:pPr>
          <a:r>
            <a:rPr lang="en-US" sz="2100" kern="1200" smtClean="0">
              <a:latin typeface="Times New Roman" panose="02020603050405020304" pitchFamily="18" charset="0"/>
              <a:cs typeface="Times New Roman" panose="02020603050405020304" pitchFamily="18" charset="0"/>
            </a:rPr>
            <a:t>Một người có nhiều liên kết đến là liên kết </a:t>
          </a:r>
          <a:r>
            <a:rPr lang="en-US" sz="2100" i="1" kern="1200" smtClean="0">
              <a:latin typeface="Times New Roman" panose="02020603050405020304" pitchFamily="18" charset="0"/>
              <a:cs typeface="Times New Roman" panose="02020603050405020304" pitchFamily="18" charset="0"/>
            </a:rPr>
            <a:t>positive</a:t>
          </a:r>
          <a:r>
            <a:rPr lang="en-US" sz="2100" kern="1200" smtClean="0">
              <a:latin typeface="Times New Roman" panose="02020603050405020304" pitchFamily="18" charset="0"/>
              <a:cs typeface="Times New Roman" panose="02020603050405020304" pitchFamily="18" charset="0"/>
            </a:rPr>
            <a:t> thì có xu hướng nhận thêm các liên kết </a:t>
          </a:r>
          <a:r>
            <a:rPr lang="en-US" sz="2100" i="1" kern="1200" smtClean="0">
              <a:latin typeface="Times New Roman" panose="02020603050405020304" pitchFamily="18" charset="0"/>
              <a:cs typeface="Times New Roman" panose="02020603050405020304" pitchFamily="18" charset="0"/>
            </a:rPr>
            <a:t>positive</a:t>
          </a:r>
          <a:r>
            <a:rPr lang="en-US" sz="2100" kern="1200" smtClean="0">
              <a:latin typeface="Times New Roman" panose="02020603050405020304" pitchFamily="18" charset="0"/>
              <a:cs typeface="Times New Roman" panose="02020603050405020304" pitchFamily="18" charset="0"/>
            </a:rPr>
            <a:t> và ngược lại.</a:t>
          </a:r>
          <a:endParaRPr lang="en-US" sz="2100" kern="1200">
            <a:latin typeface="Times New Roman" panose="02020603050405020304" pitchFamily="18" charset="0"/>
            <a:cs typeface="Times New Roman" panose="02020603050405020304" pitchFamily="18" charset="0"/>
          </a:endParaRPr>
        </a:p>
      </dsp:txBody>
      <dsp:txXfrm rot="-5400000">
        <a:off x="2798063" y="186402"/>
        <a:ext cx="4922550" cy="957274"/>
      </dsp:txXfrm>
    </dsp:sp>
    <dsp:sp modelId="{AF9EB891-8846-48DA-8C3F-D1ACCCE13F3D}">
      <dsp:nvSpPr>
        <dsp:cNvPr id="0" name=""/>
        <dsp:cNvSpPr/>
      </dsp:nvSpPr>
      <dsp:spPr>
        <a:xfrm>
          <a:off x="0" y="2009"/>
          <a:ext cx="2798064" cy="1326058"/>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smtClean="0">
              <a:latin typeface="Times New Roman" panose="02020603050405020304" pitchFamily="18" charset="0"/>
              <a:cs typeface="Times New Roman" panose="02020603050405020304" pitchFamily="18" charset="0"/>
            </a:rPr>
            <a:t>Tâm lý bầy đàn</a:t>
          </a:r>
          <a:endParaRPr lang="en-US" sz="2800" b="1" i="0" kern="1200">
            <a:latin typeface="Times New Roman" panose="02020603050405020304" pitchFamily="18" charset="0"/>
            <a:cs typeface="Times New Roman" panose="02020603050405020304" pitchFamily="18" charset="0"/>
          </a:endParaRPr>
        </a:p>
      </dsp:txBody>
      <dsp:txXfrm>
        <a:off x="64733" y="66742"/>
        <a:ext cx="2668598" cy="1196592"/>
      </dsp:txXfrm>
    </dsp:sp>
    <dsp:sp modelId="{346F6B5F-1F77-4C17-94FE-0035CA51DDA5}">
      <dsp:nvSpPr>
        <dsp:cNvPr id="0" name=""/>
        <dsp:cNvSpPr/>
      </dsp:nvSpPr>
      <dsp:spPr>
        <a:xfrm rot="5400000">
          <a:off x="4754808" y="-429768"/>
          <a:ext cx="1060846" cy="497433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33450">
            <a:lnSpc>
              <a:spcPct val="90000"/>
            </a:lnSpc>
            <a:spcBef>
              <a:spcPct val="0"/>
            </a:spcBef>
            <a:spcAft>
              <a:spcPct val="15000"/>
            </a:spcAft>
            <a:buChar char="••"/>
          </a:pPr>
          <a:r>
            <a:rPr lang="en-US" sz="2100" kern="1200" smtClean="0">
              <a:latin typeface="Times New Roman" panose="02020603050405020304" pitchFamily="18" charset="0"/>
              <a:cs typeface="Times New Roman" panose="02020603050405020304" pitchFamily="18" charset="0"/>
            </a:rPr>
            <a:t>Một người có nhiều liên kết ra là liên kết </a:t>
          </a:r>
          <a:r>
            <a:rPr lang="en-US" sz="2100" i="1" kern="1200" smtClean="0">
              <a:latin typeface="Times New Roman" panose="02020603050405020304" pitchFamily="18" charset="0"/>
              <a:cs typeface="Times New Roman" panose="02020603050405020304" pitchFamily="18" charset="0"/>
            </a:rPr>
            <a:t>positive</a:t>
          </a:r>
          <a:r>
            <a:rPr lang="en-US" sz="2100" kern="1200" smtClean="0">
              <a:latin typeface="Times New Roman" panose="02020603050405020304" pitchFamily="18" charset="0"/>
              <a:cs typeface="Times New Roman" panose="02020603050405020304" pitchFamily="18" charset="0"/>
            </a:rPr>
            <a:t> thì có xu hướng tạo thêm nhiều liên kết </a:t>
          </a:r>
          <a:r>
            <a:rPr lang="en-US" sz="2100" i="1" kern="1200" smtClean="0">
              <a:latin typeface="Times New Roman" panose="02020603050405020304" pitchFamily="18" charset="0"/>
              <a:cs typeface="Times New Roman" panose="02020603050405020304" pitchFamily="18" charset="0"/>
            </a:rPr>
            <a:t>positive</a:t>
          </a:r>
          <a:r>
            <a:rPr lang="en-US" sz="2100" kern="1200" smtClean="0">
              <a:latin typeface="Times New Roman" panose="02020603050405020304" pitchFamily="18" charset="0"/>
              <a:cs typeface="Times New Roman" panose="02020603050405020304" pitchFamily="18" charset="0"/>
            </a:rPr>
            <a:t> và ngược lại.</a:t>
          </a:r>
          <a:endParaRPr lang="en-US" sz="2100" kern="1200">
            <a:latin typeface="Times New Roman" panose="02020603050405020304" pitchFamily="18" charset="0"/>
            <a:cs typeface="Times New Roman" panose="02020603050405020304" pitchFamily="18" charset="0"/>
          </a:endParaRPr>
        </a:p>
      </dsp:txBody>
      <dsp:txXfrm rot="-5400000">
        <a:off x="2798063" y="1578763"/>
        <a:ext cx="4922550" cy="957274"/>
      </dsp:txXfrm>
    </dsp:sp>
    <dsp:sp modelId="{A64B2856-C31A-470A-A826-2B1AB86C4C4E}">
      <dsp:nvSpPr>
        <dsp:cNvPr id="0" name=""/>
        <dsp:cNvSpPr/>
      </dsp:nvSpPr>
      <dsp:spPr>
        <a:xfrm>
          <a:off x="0" y="1394370"/>
          <a:ext cx="2798064" cy="1326058"/>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smtClean="0">
              <a:latin typeface="Times New Roman" panose="02020603050405020304" pitchFamily="18" charset="0"/>
              <a:cs typeface="Times New Roman" panose="02020603050405020304" pitchFamily="18" charset="0"/>
            </a:rPr>
            <a:t>Thói quen và hành vi ra quyết định</a:t>
          </a:r>
          <a:endParaRPr lang="en-US" sz="2800" b="1" i="0" kern="1200">
            <a:latin typeface="Times New Roman" panose="02020603050405020304" pitchFamily="18" charset="0"/>
            <a:cs typeface="Times New Roman" panose="02020603050405020304" pitchFamily="18" charset="0"/>
          </a:endParaRPr>
        </a:p>
      </dsp:txBody>
      <dsp:txXfrm>
        <a:off x="64733" y="1459103"/>
        <a:ext cx="2668598" cy="1196592"/>
      </dsp:txXfrm>
    </dsp:sp>
    <dsp:sp modelId="{4BEEDFA3-9A85-47A0-9DE4-0C006B60C37B}">
      <dsp:nvSpPr>
        <dsp:cNvPr id="0" name=""/>
        <dsp:cNvSpPr/>
      </dsp:nvSpPr>
      <dsp:spPr>
        <a:xfrm rot="5400000">
          <a:off x="4754808" y="962593"/>
          <a:ext cx="1060846" cy="497433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33450">
            <a:lnSpc>
              <a:spcPct val="90000"/>
            </a:lnSpc>
            <a:spcBef>
              <a:spcPct val="0"/>
            </a:spcBef>
            <a:spcAft>
              <a:spcPct val="15000"/>
            </a:spcAft>
            <a:buChar char="••"/>
          </a:pPr>
          <a:r>
            <a:rPr lang="en-US" sz="2100" kern="1200" smtClean="0">
              <a:latin typeface="Times New Roman" panose="02020603050405020304" pitchFamily="18" charset="0"/>
              <a:cs typeface="Times New Roman" panose="02020603050405020304" pitchFamily="18" charset="0"/>
            </a:rPr>
            <a:t>Một người đã tạo nhiều liên kết ra là liên kết </a:t>
          </a:r>
          <a:r>
            <a:rPr lang="en-US" sz="2100" i="1" kern="1200" smtClean="0">
              <a:latin typeface="Times New Roman" panose="02020603050405020304" pitchFamily="18" charset="0"/>
              <a:cs typeface="Times New Roman" panose="02020603050405020304" pitchFamily="18" charset="0"/>
            </a:rPr>
            <a:t>positive</a:t>
          </a:r>
          <a:r>
            <a:rPr lang="en-US" sz="2100" kern="1200" smtClean="0">
              <a:latin typeface="Times New Roman" panose="02020603050405020304" pitchFamily="18" charset="0"/>
              <a:cs typeface="Times New Roman" panose="02020603050405020304" pitchFamily="18" charset="0"/>
            </a:rPr>
            <a:t> thì có xu hướng sẽ nhận liên kết </a:t>
          </a:r>
          <a:r>
            <a:rPr lang="en-US" sz="2100" i="1" kern="1200" smtClean="0">
              <a:latin typeface="Times New Roman" panose="02020603050405020304" pitchFamily="18" charset="0"/>
              <a:cs typeface="Times New Roman" panose="02020603050405020304" pitchFamily="18" charset="0"/>
            </a:rPr>
            <a:t>positive</a:t>
          </a:r>
          <a:r>
            <a:rPr lang="en-US" sz="2100" kern="1200" smtClean="0">
              <a:latin typeface="Times New Roman" panose="02020603050405020304" pitchFamily="18" charset="0"/>
              <a:cs typeface="Times New Roman" panose="02020603050405020304" pitchFamily="18" charset="0"/>
            </a:rPr>
            <a:t> và ngược lại.</a:t>
          </a:r>
          <a:endParaRPr lang="en-US" sz="2100" kern="1200">
            <a:latin typeface="Times New Roman" panose="02020603050405020304" pitchFamily="18" charset="0"/>
            <a:cs typeface="Times New Roman" panose="02020603050405020304" pitchFamily="18" charset="0"/>
          </a:endParaRPr>
        </a:p>
      </dsp:txBody>
      <dsp:txXfrm rot="-5400000">
        <a:off x="2798063" y="2971124"/>
        <a:ext cx="4922550" cy="957274"/>
      </dsp:txXfrm>
    </dsp:sp>
    <dsp:sp modelId="{825FD5FC-9BBD-4AAC-BF1E-C1BB84E4EE11}">
      <dsp:nvSpPr>
        <dsp:cNvPr id="0" name=""/>
        <dsp:cNvSpPr/>
      </dsp:nvSpPr>
      <dsp:spPr>
        <a:xfrm>
          <a:off x="0" y="2786732"/>
          <a:ext cx="2798064" cy="1326058"/>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smtClean="0">
              <a:latin typeface="Times New Roman" panose="02020603050405020304" pitchFamily="18" charset="0"/>
              <a:cs typeface="Times New Roman" panose="02020603050405020304" pitchFamily="18" charset="0"/>
            </a:rPr>
            <a:t>Quy luật nhận quả</a:t>
          </a:r>
          <a:endParaRPr lang="en-US" sz="2800" b="1" i="0" kern="1200">
            <a:latin typeface="Times New Roman" panose="02020603050405020304" pitchFamily="18" charset="0"/>
            <a:cs typeface="Times New Roman" panose="02020603050405020304" pitchFamily="18" charset="0"/>
          </a:endParaRPr>
        </a:p>
      </dsp:txBody>
      <dsp:txXfrm>
        <a:off x="64733" y="2851465"/>
        <a:ext cx="2668598" cy="11965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EFB92-3B8B-4A6E-9F22-15D7A1F0B8D0}">
      <dsp:nvSpPr>
        <dsp:cNvPr id="0" name=""/>
        <dsp:cNvSpPr/>
      </dsp:nvSpPr>
      <dsp:spPr>
        <a:xfrm rot="5400000">
          <a:off x="4898665" y="-2003936"/>
          <a:ext cx="773132" cy="497433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33450">
            <a:lnSpc>
              <a:spcPct val="90000"/>
            </a:lnSpc>
            <a:spcBef>
              <a:spcPct val="0"/>
            </a:spcBef>
            <a:spcAft>
              <a:spcPct val="15000"/>
            </a:spcAft>
            <a:buChar char="••"/>
          </a:pPr>
          <a:r>
            <a:rPr lang="en-US" sz="2100" kern="1200" smtClean="0">
              <a:latin typeface="Times New Roman" panose="02020603050405020304" pitchFamily="18" charset="0"/>
              <a:cs typeface="Times New Roman" panose="02020603050405020304" pitchFamily="18" charset="0"/>
            </a:rPr>
            <a:t>Chưa đưa ra được phương pháp xác định kích thước cây phù hợp.</a:t>
          </a:r>
          <a:endParaRPr lang="en-US" sz="2100" kern="1200">
            <a:latin typeface="Times New Roman" panose="02020603050405020304" pitchFamily="18" charset="0"/>
            <a:cs typeface="Times New Roman" panose="02020603050405020304" pitchFamily="18" charset="0"/>
          </a:endParaRPr>
        </a:p>
      </dsp:txBody>
      <dsp:txXfrm rot="-5400000">
        <a:off x="2798064" y="134406"/>
        <a:ext cx="4936595" cy="697650"/>
      </dsp:txXfrm>
    </dsp:sp>
    <dsp:sp modelId="{AF9EB891-8846-48DA-8C3F-D1ACCCE13F3D}">
      <dsp:nvSpPr>
        <dsp:cNvPr id="0" name=""/>
        <dsp:cNvSpPr/>
      </dsp:nvSpPr>
      <dsp:spPr>
        <a:xfrm>
          <a:off x="0" y="24"/>
          <a:ext cx="2798064" cy="966415"/>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smtClean="0">
              <a:latin typeface="Times New Roman" panose="02020603050405020304" pitchFamily="18" charset="0"/>
              <a:cs typeface="Times New Roman" panose="02020603050405020304" pitchFamily="18" charset="0"/>
            </a:rPr>
            <a:t>Decision tree</a:t>
          </a:r>
          <a:endParaRPr lang="en-US" sz="2800" b="1" i="0" kern="1200">
            <a:latin typeface="Times New Roman" panose="02020603050405020304" pitchFamily="18" charset="0"/>
            <a:cs typeface="Times New Roman" panose="02020603050405020304" pitchFamily="18" charset="0"/>
          </a:endParaRPr>
        </a:p>
      </dsp:txBody>
      <dsp:txXfrm>
        <a:off x="47176" y="47200"/>
        <a:ext cx="2703712" cy="872063"/>
      </dsp:txXfrm>
    </dsp:sp>
    <dsp:sp modelId="{346F6B5F-1F77-4C17-94FE-0035CA51DDA5}">
      <dsp:nvSpPr>
        <dsp:cNvPr id="0" name=""/>
        <dsp:cNvSpPr/>
      </dsp:nvSpPr>
      <dsp:spPr>
        <a:xfrm rot="5400000">
          <a:off x="4898665" y="-989199"/>
          <a:ext cx="773132" cy="4974336"/>
        </a:xfrm>
        <a:prstGeom prst="round2Same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47650" tIns="123825" rIns="247650" bIns="123825" numCol="1" spcCol="1270" anchor="ctr" anchorCtr="0">
          <a:noAutofit/>
        </a:bodyPr>
        <a:lstStyle/>
        <a:p>
          <a:pPr marL="228600" lvl="1" indent="-228600" algn="just" defTabSz="933450">
            <a:lnSpc>
              <a:spcPct val="90000"/>
            </a:lnSpc>
            <a:spcBef>
              <a:spcPct val="0"/>
            </a:spcBef>
            <a:spcAft>
              <a:spcPct val="15000"/>
            </a:spcAft>
            <a:buChar char="••"/>
          </a:pPr>
          <a:r>
            <a:rPr lang="en-US" sz="2100" kern="1200" smtClean="0">
              <a:latin typeface="Times New Roman" panose="02020603050405020304" pitchFamily="18" charset="0"/>
              <a:cs typeface="Times New Roman" panose="02020603050405020304" pitchFamily="18" charset="0"/>
            </a:rPr>
            <a:t>Khó kiểm soát độ phức tạp nên dễ gặp tình trạng “</a:t>
          </a:r>
          <a:r>
            <a:rPr lang="en-US" sz="2100" i="1" kern="1200" smtClean="0">
              <a:latin typeface="Times New Roman" panose="02020603050405020304" pitchFamily="18" charset="0"/>
              <a:cs typeface="Times New Roman" panose="02020603050405020304" pitchFamily="18" charset="0"/>
            </a:rPr>
            <a:t>overfitting</a:t>
          </a:r>
          <a:r>
            <a:rPr lang="en-US" sz="2100" kern="1200" smtClean="0">
              <a:latin typeface="Times New Roman" panose="02020603050405020304" pitchFamily="18" charset="0"/>
              <a:cs typeface="Times New Roman" panose="02020603050405020304" pitchFamily="18" charset="0"/>
            </a:rPr>
            <a:t>”.</a:t>
          </a:r>
          <a:endParaRPr lang="en-US" sz="2100" kern="1200">
            <a:latin typeface="Times New Roman" panose="02020603050405020304" pitchFamily="18" charset="0"/>
            <a:cs typeface="Times New Roman" panose="02020603050405020304" pitchFamily="18" charset="0"/>
          </a:endParaRPr>
        </a:p>
      </dsp:txBody>
      <dsp:txXfrm rot="-5400000">
        <a:off x="2798064" y="1149143"/>
        <a:ext cx="4936595" cy="697650"/>
      </dsp:txXfrm>
    </dsp:sp>
    <dsp:sp modelId="{A64B2856-C31A-470A-A826-2B1AB86C4C4E}">
      <dsp:nvSpPr>
        <dsp:cNvPr id="0" name=""/>
        <dsp:cNvSpPr/>
      </dsp:nvSpPr>
      <dsp:spPr>
        <a:xfrm>
          <a:off x="0" y="1014760"/>
          <a:ext cx="2798064" cy="966415"/>
        </a:xfrm>
        <a:prstGeom prst="roundRect">
          <a:avLst/>
        </a:prstGeom>
        <a:solidFill>
          <a:schemeClr val="accent1">
            <a:tint val="55000"/>
          </a:schemeClr>
        </a:solidFill>
        <a:ln w="12700"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smtClean="0">
              <a:latin typeface="Times New Roman" panose="02020603050405020304" pitchFamily="18" charset="0"/>
              <a:cs typeface="Times New Roman" panose="02020603050405020304" pitchFamily="18" charset="0"/>
            </a:rPr>
            <a:t>Neural networks</a:t>
          </a:r>
          <a:endParaRPr lang="en-US" sz="2800" b="1" i="0" kern="1200">
            <a:latin typeface="Times New Roman" panose="02020603050405020304" pitchFamily="18" charset="0"/>
            <a:cs typeface="Times New Roman" panose="02020603050405020304" pitchFamily="18" charset="0"/>
          </a:endParaRPr>
        </a:p>
      </dsp:txBody>
      <dsp:txXfrm>
        <a:off x="47176" y="1061936"/>
        <a:ext cx="2703712" cy="8720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5F0BA-36F1-4F92-A198-C0C5802ED89D}">
      <dsp:nvSpPr>
        <dsp:cNvPr id="0" name=""/>
        <dsp:cNvSpPr/>
      </dsp:nvSpPr>
      <dsp:spPr>
        <a:xfrm>
          <a:off x="0" y="28469"/>
          <a:ext cx="8153400" cy="79725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smtClean="0">
              <a:latin typeface="Times New Roman" panose="02020603050405020304" pitchFamily="18" charset="0"/>
              <a:cs typeface="Times New Roman" panose="02020603050405020304" pitchFamily="18" charset="0"/>
            </a:rPr>
            <a:t>Tìm hiểu các công trình nghiên cứu tiêu biểu đã được công bố.</a:t>
          </a:r>
          <a:endParaRPr lang="en-US" sz="2600" kern="1200">
            <a:latin typeface="Times New Roman" panose="02020603050405020304" pitchFamily="18" charset="0"/>
            <a:cs typeface="Times New Roman" panose="02020603050405020304" pitchFamily="18" charset="0"/>
          </a:endParaRPr>
        </a:p>
      </dsp:txBody>
      <dsp:txXfrm>
        <a:off x="38919" y="67388"/>
        <a:ext cx="8075562" cy="719412"/>
      </dsp:txXfrm>
    </dsp:sp>
    <dsp:sp modelId="{10E727EE-6735-45D7-B3FE-182C478B9994}">
      <dsp:nvSpPr>
        <dsp:cNvPr id="0" name=""/>
        <dsp:cNvSpPr/>
      </dsp:nvSpPr>
      <dsp:spPr>
        <a:xfrm>
          <a:off x="0" y="1010040"/>
          <a:ext cx="8153400" cy="797250"/>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smtClean="0">
              <a:latin typeface="Times New Roman" panose="02020603050405020304" pitchFamily="18" charset="0"/>
              <a:cs typeface="Times New Roman" panose="02020603050405020304" pitchFamily="18" charset="0"/>
            </a:rPr>
            <a:t>Đề xuất mô hình dự đoán cho mạng xã hội mới thành lập và giải quyết 2 thách thức:</a:t>
          </a:r>
          <a:endParaRPr lang="en-US" sz="2600" kern="1200">
            <a:latin typeface="Times New Roman" panose="02020603050405020304" pitchFamily="18" charset="0"/>
            <a:cs typeface="Times New Roman" panose="02020603050405020304" pitchFamily="18" charset="0"/>
          </a:endParaRPr>
        </a:p>
      </dsp:txBody>
      <dsp:txXfrm>
        <a:off x="38919" y="1048959"/>
        <a:ext cx="8075562" cy="719412"/>
      </dsp:txXfrm>
    </dsp:sp>
    <dsp:sp modelId="{67A38745-2C8B-445D-8874-42FB12E734A8}">
      <dsp:nvSpPr>
        <dsp:cNvPr id="0" name=""/>
        <dsp:cNvSpPr/>
      </dsp:nvSpPr>
      <dsp:spPr>
        <a:xfrm>
          <a:off x="0" y="1807290"/>
          <a:ext cx="8153400"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smtClean="0">
              <a:latin typeface="Times New Roman" panose="02020603050405020304" pitchFamily="18" charset="0"/>
              <a:cs typeface="Times New Roman" panose="02020603050405020304" pitchFamily="18" charset="0"/>
            </a:rPr>
            <a:t>Sự khác biệt lớn giữa các mạng xã hội.</a:t>
          </a:r>
          <a:endParaRPr lang="en-US" sz="2400" kern="120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20000"/>
            </a:spcAft>
            <a:buChar char="••"/>
          </a:pPr>
          <a:r>
            <a:rPr lang="en-US" sz="2400" kern="1200" smtClean="0">
              <a:latin typeface="Times New Roman" panose="02020603050405020304" pitchFamily="18" charset="0"/>
              <a:cs typeface="Times New Roman" panose="02020603050405020304" pitchFamily="18" charset="0"/>
            </a:rPr>
            <a:t>Yêu cầu cao về thông tin dấu hiệu cạnh.</a:t>
          </a:r>
          <a:endParaRPr lang="en-US" sz="2400" kern="1200">
            <a:latin typeface="Times New Roman" panose="02020603050405020304" pitchFamily="18" charset="0"/>
            <a:cs typeface="Times New Roman" panose="02020603050405020304" pitchFamily="18" charset="0"/>
          </a:endParaRPr>
        </a:p>
      </dsp:txBody>
      <dsp:txXfrm>
        <a:off x="0" y="1807290"/>
        <a:ext cx="8153400" cy="10598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005E8-B2D1-4645-A3A3-81700EADA007}">
      <dsp:nvSpPr>
        <dsp:cNvPr id="0" name=""/>
        <dsp:cNvSpPr/>
      </dsp:nvSpPr>
      <dsp:spPr>
        <a:xfrm>
          <a:off x="5589" y="152305"/>
          <a:ext cx="8138680" cy="1100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lvl="0" algn="ctr" defTabSz="1555750">
            <a:lnSpc>
              <a:spcPct val="90000"/>
            </a:lnSpc>
            <a:spcBef>
              <a:spcPct val="0"/>
            </a:spcBef>
            <a:spcAft>
              <a:spcPct val="35000"/>
            </a:spcAft>
          </a:pPr>
          <a:r>
            <a:rPr lang="en-US" sz="3500" kern="1200" smtClean="0">
              <a:latin typeface="Times New Roman" panose="02020603050405020304" pitchFamily="18" charset="0"/>
              <a:cs typeface="Times New Roman" panose="02020603050405020304" pitchFamily="18" charset="0"/>
            </a:rPr>
            <a:t>Đề tài có thể phát triển theo các hướng sau:</a:t>
          </a:r>
          <a:endParaRPr lang="en-US" sz="3500" kern="1200">
            <a:latin typeface="Times New Roman" panose="02020603050405020304" pitchFamily="18" charset="0"/>
            <a:cs typeface="Times New Roman" panose="02020603050405020304" pitchFamily="18" charset="0"/>
          </a:endParaRPr>
        </a:p>
      </dsp:txBody>
      <dsp:txXfrm>
        <a:off x="37830" y="184546"/>
        <a:ext cx="8074198" cy="1036306"/>
      </dsp:txXfrm>
    </dsp:sp>
    <dsp:sp modelId="{3410C828-9983-4172-A821-AD763AD9F0A3}">
      <dsp:nvSpPr>
        <dsp:cNvPr id="0" name=""/>
        <dsp:cNvSpPr/>
      </dsp:nvSpPr>
      <dsp:spPr>
        <a:xfrm>
          <a:off x="819457" y="1253094"/>
          <a:ext cx="813868" cy="732398"/>
        </a:xfrm>
        <a:custGeom>
          <a:avLst/>
          <a:gdLst/>
          <a:ahLst/>
          <a:cxnLst/>
          <a:rect l="0" t="0" r="0" b="0"/>
          <a:pathLst>
            <a:path>
              <a:moveTo>
                <a:pt x="0" y="0"/>
              </a:moveTo>
              <a:lnTo>
                <a:pt x="0" y="732398"/>
              </a:lnTo>
              <a:lnTo>
                <a:pt x="813868" y="7323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3159AF-6A4F-477C-898E-C16E1A8BA36D}">
      <dsp:nvSpPr>
        <dsp:cNvPr id="0" name=""/>
        <dsp:cNvSpPr/>
      </dsp:nvSpPr>
      <dsp:spPr>
        <a:xfrm>
          <a:off x="1633325" y="1528291"/>
          <a:ext cx="6514484" cy="914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kern="1200" smtClean="0">
              <a:latin typeface="Times New Roman" panose="02020603050405020304" pitchFamily="18" charset="0"/>
              <a:cs typeface="Times New Roman" panose="02020603050405020304" pitchFamily="18" charset="0"/>
            </a:rPr>
            <a:t>Dự đoán loại liên kết có trọng số</a:t>
          </a:r>
          <a:endParaRPr lang="en-US" sz="3000" kern="1200">
            <a:latin typeface="Times New Roman" panose="02020603050405020304" pitchFamily="18" charset="0"/>
            <a:cs typeface="Times New Roman" panose="02020603050405020304" pitchFamily="18" charset="0"/>
          </a:endParaRPr>
        </a:p>
      </dsp:txBody>
      <dsp:txXfrm>
        <a:off x="1660107" y="1555073"/>
        <a:ext cx="6460920" cy="860839"/>
      </dsp:txXfrm>
    </dsp:sp>
    <dsp:sp modelId="{86AF86EA-F255-450D-A463-74BCD9539E87}">
      <dsp:nvSpPr>
        <dsp:cNvPr id="0" name=""/>
        <dsp:cNvSpPr/>
      </dsp:nvSpPr>
      <dsp:spPr>
        <a:xfrm>
          <a:off x="819457" y="1253094"/>
          <a:ext cx="813868" cy="1921998"/>
        </a:xfrm>
        <a:custGeom>
          <a:avLst/>
          <a:gdLst/>
          <a:ahLst/>
          <a:cxnLst/>
          <a:rect l="0" t="0" r="0" b="0"/>
          <a:pathLst>
            <a:path>
              <a:moveTo>
                <a:pt x="0" y="0"/>
              </a:moveTo>
              <a:lnTo>
                <a:pt x="0" y="1921998"/>
              </a:lnTo>
              <a:lnTo>
                <a:pt x="813868" y="19219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6A6EA4-26FB-4DA7-BEEF-1BAF42C46142}">
      <dsp:nvSpPr>
        <dsp:cNvPr id="0" name=""/>
        <dsp:cNvSpPr/>
      </dsp:nvSpPr>
      <dsp:spPr>
        <a:xfrm>
          <a:off x="1633325" y="2717891"/>
          <a:ext cx="6514484" cy="91440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en-US" sz="3000" kern="1200" smtClean="0">
              <a:latin typeface="Times New Roman" panose="02020603050405020304" pitchFamily="18" charset="0"/>
              <a:cs typeface="Times New Roman" panose="02020603050405020304" pitchFamily="18" charset="0"/>
            </a:rPr>
            <a:t>Dự đoán ngữ nghĩa của liên kết</a:t>
          </a:r>
          <a:endParaRPr lang="en-US" sz="3000" kern="1200">
            <a:latin typeface="Times New Roman" panose="02020603050405020304" pitchFamily="18" charset="0"/>
            <a:cs typeface="Times New Roman" panose="02020603050405020304" pitchFamily="18" charset="0"/>
          </a:endParaRPr>
        </a:p>
      </dsp:txBody>
      <dsp:txXfrm>
        <a:off x="1660107" y="2744673"/>
        <a:ext cx="6460920" cy="8608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0C320-72A7-4257-8EDB-27260EBA52E2}" type="datetimeFigureOut">
              <a:rPr lang="en-US" smtClean="0"/>
              <a:t>23/07/2015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26F9D9-D220-4CAB-88E9-CDEA604BDB3E}" type="slidenum">
              <a:rPr lang="en-US" smtClean="0"/>
              <a:t>‹#›</a:t>
            </a:fld>
            <a:endParaRPr lang="en-US"/>
          </a:p>
        </p:txBody>
      </p:sp>
    </p:spTree>
    <p:extLst>
      <p:ext uri="{BB962C8B-B14F-4D97-AF65-F5344CB8AC3E}">
        <p14:creationId xmlns:p14="http://schemas.microsoft.com/office/powerpoint/2010/main" val="3016031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Mạng xã hội là một đồ thị mạng được cấu tạo bởi các đỉnh và các cạnh.</a:t>
            </a:r>
          </a:p>
          <a:p>
            <a:pPr lvl="0"/>
            <a:r>
              <a:rPr lang="en-US" sz="1200" kern="1200" smtClean="0">
                <a:solidFill>
                  <a:schemeClr val="tx1"/>
                </a:solidFill>
                <a:effectLst/>
                <a:latin typeface="+mn-lt"/>
                <a:ea typeface="+mn-ea"/>
                <a:cs typeface="+mn-cs"/>
              </a:rPr>
              <a:t>-</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Các đỉnh là tập các đối tượng trong mạng xã hội như: người dùng, bình luận sản phẩm.</a:t>
            </a:r>
          </a:p>
          <a:p>
            <a:pPr lvl="0"/>
            <a:r>
              <a:rPr lang="en-US" sz="1200" kern="1200" smtClean="0">
                <a:solidFill>
                  <a:schemeClr val="tx1"/>
                </a:solidFill>
                <a:effectLst/>
                <a:latin typeface="+mn-lt"/>
                <a:ea typeface="+mn-ea"/>
                <a:cs typeface="+mn-cs"/>
              </a:rPr>
              <a:t>- Các cạnh là các liên kết thể hiện mối quan hệ giữa những đối</a:t>
            </a:r>
            <a:r>
              <a:rPr lang="en-US" sz="1200" kern="1200" baseline="0" smtClean="0">
                <a:solidFill>
                  <a:schemeClr val="tx1"/>
                </a:solidFill>
                <a:effectLst/>
                <a:latin typeface="+mn-lt"/>
                <a:ea typeface="+mn-ea"/>
                <a:cs typeface="+mn-cs"/>
              </a:rPr>
              <a:t> tượng</a:t>
            </a:r>
            <a:r>
              <a:rPr lang="en-US" sz="1200" kern="1200" smtClean="0">
                <a:solidFill>
                  <a:schemeClr val="tx1"/>
                </a:solidFill>
                <a:effectLst/>
                <a:latin typeface="+mn-lt"/>
                <a:ea typeface="+mn-ea"/>
                <a:cs typeface="+mn-cs"/>
              </a:rPr>
              <a:t>:</a:t>
            </a:r>
          </a:p>
          <a:p>
            <a:pPr lvl="1"/>
            <a:r>
              <a:rPr lang="en-US" sz="1200" kern="1200" smtClean="0">
                <a:solidFill>
                  <a:schemeClr val="tx1"/>
                </a:solidFill>
                <a:effectLst/>
                <a:latin typeface="+mn-lt"/>
                <a:ea typeface="+mn-ea"/>
                <a:cs typeface="+mn-cs"/>
              </a:rPr>
              <a:t>+ Các cạnh có dấu “+” là các liên kết </a:t>
            </a:r>
            <a:r>
              <a:rPr lang="en-US" sz="1200" i="1" kern="1200" smtClean="0">
                <a:solidFill>
                  <a:schemeClr val="tx1"/>
                </a:solidFill>
                <a:effectLst/>
                <a:latin typeface="+mn-lt"/>
                <a:ea typeface="+mn-ea"/>
                <a:cs typeface="+mn-cs"/>
              </a:rPr>
              <a:t>positive</a:t>
            </a:r>
            <a:r>
              <a:rPr lang="en-US" sz="1200" kern="1200" smtClean="0">
                <a:solidFill>
                  <a:schemeClr val="tx1"/>
                </a:solidFill>
                <a:effectLst/>
                <a:latin typeface="+mn-lt"/>
                <a:ea typeface="+mn-ea"/>
                <a:cs typeface="+mn-cs"/>
              </a:rPr>
              <a:t> thể hiện mối quan hệ bạn bè hoặc sự đồng tình.</a:t>
            </a:r>
          </a:p>
          <a:p>
            <a:pPr lvl="1"/>
            <a:r>
              <a:rPr lang="en-US" sz="1200" kern="1200" smtClean="0">
                <a:solidFill>
                  <a:schemeClr val="tx1"/>
                </a:solidFill>
                <a:effectLst/>
                <a:latin typeface="+mn-lt"/>
                <a:ea typeface="+mn-ea"/>
                <a:cs typeface="+mn-cs"/>
              </a:rPr>
              <a:t>+ Các cạnh có dấu “</a:t>
            </a:r>
            <a:r>
              <a:rPr lang="en-US" sz="1200" kern="1200" smtClean="0">
                <a:solidFill>
                  <a:schemeClr val="tx1"/>
                </a:solidFill>
                <a:effectLst/>
                <a:latin typeface="+mn-lt"/>
                <a:ea typeface="+mn-ea"/>
                <a:cs typeface="+mn-cs"/>
                <a:sym typeface="Symbol"/>
              </a:rPr>
              <a:t></a:t>
            </a:r>
            <a:r>
              <a:rPr lang="en-US" sz="1200" kern="1200" smtClean="0">
                <a:solidFill>
                  <a:schemeClr val="tx1"/>
                </a:solidFill>
                <a:effectLst/>
                <a:latin typeface="+mn-lt"/>
                <a:ea typeface="+mn-ea"/>
                <a:cs typeface="+mn-cs"/>
              </a:rPr>
              <a:t>” là các liên kết </a:t>
            </a:r>
            <a:r>
              <a:rPr lang="en-US" sz="1200" i="1" kern="1200" smtClean="0">
                <a:solidFill>
                  <a:schemeClr val="tx1"/>
                </a:solidFill>
                <a:effectLst/>
                <a:latin typeface="+mn-lt"/>
                <a:ea typeface="+mn-ea"/>
                <a:cs typeface="+mn-cs"/>
              </a:rPr>
              <a:t>negative</a:t>
            </a:r>
            <a:r>
              <a:rPr lang="en-US" sz="1200" kern="1200" smtClean="0">
                <a:solidFill>
                  <a:schemeClr val="tx1"/>
                </a:solidFill>
                <a:effectLst/>
                <a:latin typeface="+mn-lt"/>
                <a:ea typeface="+mn-ea"/>
                <a:cs typeface="+mn-cs"/>
              </a:rPr>
              <a:t> thể hiện mối quan hệ đối kháng hoặc sự phản bác.</a:t>
            </a:r>
          </a:p>
          <a:p>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4</a:t>
            </a:fld>
            <a:endParaRPr lang="en-US"/>
          </a:p>
        </p:txBody>
      </p:sp>
    </p:spTree>
    <p:extLst>
      <p:ext uri="{BB962C8B-B14F-4D97-AF65-F5344CB8AC3E}">
        <p14:creationId xmlns:p14="http://schemas.microsoft.com/office/powerpoint/2010/main" val="512870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Trong</a:t>
            </a:r>
            <a:r>
              <a:rPr lang="en-US" baseline="0" smtClean="0"/>
              <a:t> quá trình điều chỉnh trọng số, phương pháp cần phải sử dụng một bộ phân lớp thành phần để tiến hành dự đoán.</a:t>
            </a:r>
          </a:p>
          <a:p>
            <a:endParaRPr lang="en-US" baseline="0" smtClean="0"/>
          </a:p>
          <a:p>
            <a:r>
              <a:rPr lang="en-US" baseline="0" smtClean="0"/>
              <a:t>Nội dung slide …</a:t>
            </a:r>
          </a:p>
          <a:p>
            <a:endParaRPr lang="en-US" baseline="0" smtClean="0"/>
          </a:p>
          <a:p>
            <a:r>
              <a:rPr lang="en-US" baseline="0" smtClean="0"/>
              <a:t>Do đó, em tận dụng bộ phân lớp thành phần RBFSVM …</a:t>
            </a:r>
            <a:endParaRPr lang="en-US" smtClean="0"/>
          </a:p>
          <a:p>
            <a:endParaRPr lang="en-US" smtClean="0"/>
          </a:p>
          <a:p>
            <a:r>
              <a:rPr lang="en-US" smtClean="0"/>
              <a:t>(C,</a:t>
            </a:r>
            <a:r>
              <a:rPr lang="en-US" smtClean="0">
                <a:sym typeface="Symbol"/>
              </a:rPr>
              <a:t>):</a:t>
            </a:r>
          </a:p>
          <a:p>
            <a:r>
              <a:rPr lang="en-US" baseline="0" smtClean="0">
                <a:sym typeface="Symbol"/>
              </a:rPr>
              <a:t> - C = [2^-5,2^15]: tham số kiểm soát độ phức tạp và quá trình huấn luyện bị lỗi.</a:t>
            </a:r>
          </a:p>
          <a:p>
            <a:r>
              <a:rPr lang="en-US" baseline="0" smtClean="0">
                <a:sym typeface="Symbol"/>
              </a:rPr>
              <a:t> -  = [2^-15,2^3]: tham số tự do của hàm số Gausian.</a:t>
            </a:r>
          </a:p>
          <a:p>
            <a:endParaRPr lang="en-US" baseline="0" smtClean="0">
              <a:sym typeface="Symbol"/>
            </a:endParaRPr>
          </a:p>
          <a:p>
            <a:r>
              <a:rPr lang="en-US" baseline="0" smtClean="0">
                <a:sym typeface="Symbol"/>
              </a:rPr>
              <a:t>Sử dụng grid search và cross validation để tìm giá trị </a:t>
            </a:r>
            <a:r>
              <a:rPr lang="en-US" smtClean="0"/>
              <a:t>(C,</a:t>
            </a:r>
            <a:r>
              <a:rPr lang="en-US" smtClean="0">
                <a:sym typeface="Symbol"/>
              </a:rPr>
              <a:t>) phù</a:t>
            </a:r>
            <a:r>
              <a:rPr lang="en-US" baseline="0" smtClean="0">
                <a:sym typeface="Symbol"/>
              </a:rPr>
              <a:t> hợp. Trong quá trình huấn luyện, giá trị của </a:t>
            </a:r>
            <a:r>
              <a:rPr lang="en-US" smtClean="0"/>
              <a:t>(C,</a:t>
            </a:r>
            <a:r>
              <a:rPr lang="en-US" smtClean="0">
                <a:sym typeface="Symbol"/>
              </a:rPr>
              <a:t>) có</a:t>
            </a:r>
            <a:r>
              <a:rPr lang="en-US" baseline="0" smtClean="0">
                <a:sym typeface="Symbol"/>
              </a:rPr>
              <a:t> thể thay đổi. Giá trị </a:t>
            </a:r>
            <a:r>
              <a:rPr lang="en-US" smtClean="0"/>
              <a:t>(C,</a:t>
            </a:r>
            <a:r>
              <a:rPr lang="en-US" smtClean="0">
                <a:sym typeface="Symbol"/>
              </a:rPr>
              <a:t>) sẽ</a:t>
            </a:r>
            <a:r>
              <a:rPr lang="en-US" baseline="0" smtClean="0">
                <a:sym typeface="Symbol"/>
              </a:rPr>
              <a:t> được cập nhật theo Li để phù hợp với mô hình máy học có trọng số mới.</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17</a:t>
            </a:fld>
            <a:endParaRPr lang="en-US"/>
          </a:p>
        </p:txBody>
      </p:sp>
    </p:spTree>
    <p:extLst>
      <p:ext uri="{BB962C8B-B14F-4D97-AF65-F5344CB8AC3E}">
        <p14:creationId xmlns:p14="http://schemas.microsoft.com/office/powerpoint/2010/main" val="1040197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smtClean="0"/>
              <a:t>Tính</a:t>
            </a:r>
            <a:r>
              <a:rPr lang="en-US" u="sng" baseline="0" smtClean="0"/>
              <a:t> chất mạng</a:t>
            </a:r>
            <a:r>
              <a:rPr lang="en-US" baseline="0" smtClean="0"/>
              <a:t>:</a:t>
            </a:r>
          </a:p>
          <a:p>
            <a:r>
              <a:rPr lang="en-US" baseline="0" smtClean="0"/>
              <a:t> - Epinions: mạng bán hàng trực tuyến. </a:t>
            </a:r>
            <a:r>
              <a:rPr lang="en-US" sz="1200" kern="1200" smtClean="0">
                <a:solidFill>
                  <a:schemeClr val="tx1"/>
                </a:solidFill>
                <a:effectLst/>
                <a:latin typeface="+mn-lt"/>
                <a:ea typeface="+mn-ea"/>
                <a:cs typeface="+mn-cs"/>
              </a:rPr>
              <a:t>Đỉnh là người dùng tham gia bình luận sản phẩm, cạnh là liên kết thể hiện sự tin tưởng hay không tin tưởng của người dùng đối với bài bình luận sản phẩm của người dùng khác.</a:t>
            </a:r>
          </a:p>
          <a:p>
            <a:r>
              <a:rPr lang="en-US" sz="1200" kern="1200" smtClean="0">
                <a:solidFill>
                  <a:schemeClr val="tx1"/>
                </a:solidFill>
                <a:effectLst/>
                <a:latin typeface="+mn-lt"/>
                <a:ea typeface="+mn-ea"/>
                <a:cs typeface="+mn-cs"/>
              </a:rPr>
              <a:t> - Slashdot: mạng</a:t>
            </a:r>
            <a:r>
              <a:rPr lang="en-US" sz="1200" kern="1200" baseline="0" smtClean="0">
                <a:solidFill>
                  <a:schemeClr val="tx1"/>
                </a:solidFill>
                <a:effectLst/>
                <a:latin typeface="+mn-lt"/>
                <a:ea typeface="+mn-ea"/>
                <a:cs typeface="+mn-cs"/>
              </a:rPr>
              <a:t> bình chọn sản phẩm. </a:t>
            </a:r>
            <a:r>
              <a:rPr lang="en-US" sz="1200" kern="1200" smtClean="0">
                <a:solidFill>
                  <a:schemeClr val="tx1"/>
                </a:solidFill>
                <a:effectLst/>
                <a:latin typeface="+mn-lt"/>
                <a:ea typeface="+mn-ea"/>
                <a:cs typeface="+mn-cs"/>
              </a:rPr>
              <a:t>Đỉnh là người dùng tham gia vào mạng, cạnh là liên kết thể hiện mối quan hệ </a:t>
            </a:r>
            <a:r>
              <a:rPr lang="en-US" sz="1200" i="1" kern="1200" smtClean="0">
                <a:solidFill>
                  <a:schemeClr val="tx1"/>
                </a:solidFill>
                <a:effectLst/>
                <a:latin typeface="+mn-lt"/>
                <a:ea typeface="+mn-ea"/>
                <a:cs typeface="+mn-cs"/>
              </a:rPr>
              <a:t>friend</a:t>
            </a:r>
            <a:r>
              <a:rPr lang="en-US" sz="1200" kern="1200" smtClean="0">
                <a:solidFill>
                  <a:schemeClr val="tx1"/>
                </a:solidFill>
                <a:effectLst/>
                <a:latin typeface="+mn-lt"/>
                <a:ea typeface="+mn-ea"/>
                <a:cs typeface="+mn-cs"/>
              </a:rPr>
              <a:t> hoặc </a:t>
            </a:r>
            <a:r>
              <a:rPr lang="en-US" sz="1200" i="1" kern="1200" smtClean="0">
                <a:solidFill>
                  <a:schemeClr val="tx1"/>
                </a:solidFill>
                <a:effectLst/>
                <a:latin typeface="+mn-lt"/>
                <a:ea typeface="+mn-ea"/>
                <a:cs typeface="+mn-cs"/>
              </a:rPr>
              <a:t>foe</a:t>
            </a:r>
            <a:r>
              <a:rPr lang="en-US" sz="1200" kern="1200" smtClean="0">
                <a:solidFill>
                  <a:schemeClr val="tx1"/>
                </a:solidFill>
                <a:effectLst/>
                <a:latin typeface="+mn-lt"/>
                <a:ea typeface="+mn-ea"/>
                <a:cs typeface="+mn-cs"/>
              </a:rPr>
              <a:t> giữa những người dùng.</a:t>
            </a:r>
          </a:p>
          <a:p>
            <a:r>
              <a:rPr lang="en-US" sz="1200" kern="1200" smtClean="0">
                <a:solidFill>
                  <a:schemeClr val="tx1"/>
                </a:solidFill>
                <a:effectLst/>
                <a:latin typeface="+mn-lt"/>
                <a:ea typeface="+mn-ea"/>
                <a:cs typeface="+mn-cs"/>
              </a:rPr>
              <a:t> - Wiki:</a:t>
            </a:r>
            <a:r>
              <a:rPr lang="en-US" sz="1200" kern="1200" baseline="0" smtClean="0">
                <a:solidFill>
                  <a:schemeClr val="tx1"/>
                </a:solidFill>
                <a:effectLst/>
                <a:latin typeface="+mn-lt"/>
                <a:ea typeface="+mn-ea"/>
                <a:cs typeface="+mn-cs"/>
              </a:rPr>
              <a:t> Đỉnh là người dùng tham gia bình chọn người quản trị, cạnh là liên kết thể hiện sự bầu chọn hoặc chống lại ai đó ứng cử vào vị trí người quản trị.</a:t>
            </a:r>
          </a:p>
          <a:p>
            <a:endParaRPr lang="en-US" sz="1200" kern="1200" baseline="0" smtClean="0">
              <a:solidFill>
                <a:schemeClr val="tx1"/>
              </a:solidFill>
              <a:effectLst/>
              <a:latin typeface="+mn-lt"/>
              <a:ea typeface="+mn-ea"/>
              <a:cs typeface="+mn-cs"/>
            </a:endParaRPr>
          </a:p>
          <a:p>
            <a:r>
              <a:rPr lang="en-US" u="sng" smtClean="0"/>
              <a:t>Cân</a:t>
            </a:r>
            <a:r>
              <a:rPr lang="en-US" u="sng" baseline="0" smtClean="0"/>
              <a:t> bằng dữ liệu</a:t>
            </a:r>
            <a:r>
              <a:rPr lang="en-US" baseline="0" smtClean="0"/>
              <a:t>:</a:t>
            </a:r>
          </a:p>
          <a:p>
            <a:r>
              <a:rPr lang="en-US" sz="1200" kern="1200" smtClean="0">
                <a:solidFill>
                  <a:schemeClr val="tx1"/>
                </a:solidFill>
                <a:effectLst/>
                <a:latin typeface="+mn-lt"/>
                <a:ea typeface="+mn-ea"/>
                <a:cs typeface="+mn-cs"/>
              </a:rPr>
              <a:t>Từ số liệu thống kê, ta thấy số lượng liên kết </a:t>
            </a:r>
            <a:r>
              <a:rPr lang="en-US" sz="1200" i="1" kern="1200" smtClean="0">
                <a:solidFill>
                  <a:schemeClr val="tx1"/>
                </a:solidFill>
                <a:effectLst/>
                <a:latin typeface="+mn-lt"/>
                <a:ea typeface="+mn-ea"/>
                <a:cs typeface="+mn-cs"/>
              </a:rPr>
              <a:t>positive</a:t>
            </a:r>
            <a:r>
              <a:rPr lang="en-US" sz="1200" kern="1200" smtClean="0">
                <a:solidFill>
                  <a:schemeClr val="tx1"/>
                </a:solidFill>
                <a:effectLst/>
                <a:latin typeface="+mn-lt"/>
                <a:ea typeface="+mn-ea"/>
                <a:cs typeface="+mn-cs"/>
              </a:rPr>
              <a:t> luôn chiếm xắp xỉ 80%. Để khắc phục tình trạng mất cân bằng dữ liệu, luận văn áp dụng phương pháp của tác giả Guha. Ý tưởng chính của phương pháp này là: “</a:t>
            </a:r>
            <a:r>
              <a:rPr lang="en-US" sz="1200" i="1" kern="1200" smtClean="0">
                <a:solidFill>
                  <a:schemeClr val="tx1"/>
                </a:solidFill>
                <a:effectLst/>
                <a:latin typeface="+mn-lt"/>
                <a:ea typeface="+mn-ea"/>
                <a:cs typeface="+mn-cs"/>
              </a:rPr>
              <a:t>Với dữ liệu của một mạng xã hội, giữ lại tất cả các liên kết negative của mạng này. Tương ứng với mỗi liên kết negative, tiến hành chọn ngẫu nhiên một liên kết positive</a:t>
            </a:r>
            <a:r>
              <a:rPr lang="en-US" sz="1200" kern="1200" smtClean="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19</a:t>
            </a:fld>
            <a:endParaRPr lang="en-US"/>
          </a:p>
        </p:txBody>
      </p:sp>
    </p:spTree>
    <p:extLst>
      <p:ext uri="{BB962C8B-B14F-4D97-AF65-F5344CB8AC3E}">
        <p14:creationId xmlns:p14="http://schemas.microsoft.com/office/powerpoint/2010/main" val="1964415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Luận văn sẽ tiến hành thực nghiệm trên từng cặp đồ thị mạng đôi một được lấy từ 3 mạng xã hội trên.</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Trong cặp đồ thị mạng xã hội đó, một đồ thị mạng được xem là đồ thị hỗ trợ và đồ thị còn lại là đồ thị mục tiêu. Sau đó, tiến hành hoán vị đồ thị hỗ trợ và đồ thị mục tiêu.</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Như vậy, luận văn sẽ tiến hành thực nghiệm trên 6 cặp đồ thị mạng xã hội như trên.</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Đề đán</a:t>
            </a:r>
            <a:r>
              <a:rPr lang="en-US" sz="1200" kern="1200" baseline="0" smtClean="0">
                <a:solidFill>
                  <a:schemeClr val="tx1"/>
                </a:solidFill>
                <a:effectLst/>
                <a:latin typeface="+mn-lt"/>
                <a:ea typeface="+mn-ea"/>
                <a:cs typeface="+mn-cs"/>
              </a:rPr>
              <a:t>h giá phương pháp của luận văn đề xuất so với các phương pháp baseline một cách khách quan, em tiến hành thực nghiệm theo phương pháp của công trình trước đây là 4 fold cross validation.</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20</a:t>
            </a:fld>
            <a:endParaRPr lang="en-US"/>
          </a:p>
        </p:txBody>
      </p:sp>
    </p:spTree>
    <p:extLst>
      <p:ext uri="{BB962C8B-B14F-4D97-AF65-F5344CB8AC3E}">
        <p14:creationId xmlns:p14="http://schemas.microsoft.com/office/powerpoint/2010/main" val="406371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mtClean="0"/>
              <a:t>Em tiến</a:t>
            </a:r>
            <a:r>
              <a:rPr lang="en-US" baseline="0" smtClean="0"/>
              <a:t> hành cài đặt thực nghiệm 4 phương pháp baseline để so sánh với phương pháp </a:t>
            </a:r>
            <a:r>
              <a:rPr lang="en-US" sz="1200" kern="1200" baseline="0" smtClean="0">
                <a:solidFill>
                  <a:schemeClr val="tx1"/>
                </a:solidFill>
                <a:effectLst/>
                <a:latin typeface="+mn-lt"/>
                <a:ea typeface="+mn-ea"/>
                <a:cs typeface="+mn-cs"/>
              </a:rPr>
              <a:t>TAS + PNR  do luận văn đề xuất. Cụ thể:</a:t>
            </a:r>
            <a:endParaRPr lang="en-US" smtClean="0"/>
          </a:p>
          <a:p>
            <a:pPr marL="0" indent="0">
              <a:buFontTx/>
              <a:buNone/>
            </a:pPr>
            <a:endParaRPr lang="en-US" smtClean="0"/>
          </a:p>
          <a:p>
            <a:pPr marL="171450" indent="-171450">
              <a:buFontTx/>
              <a:buChar char="-"/>
            </a:pPr>
            <a:r>
              <a:rPr lang="en-US" smtClean="0"/>
              <a:t>Target,</a:t>
            </a:r>
            <a:r>
              <a:rPr lang="en-US" baseline="0" smtClean="0"/>
              <a:t> Combine + Latent: dùng để đánh giá khi tận dụng thêm thông tin của mạng xã hội khác.</a:t>
            </a:r>
          </a:p>
          <a:p>
            <a:pPr marL="171450" indent="-171450">
              <a:buFontTx/>
              <a:buChar char="-"/>
            </a:pPr>
            <a:r>
              <a:rPr lang="en-US" baseline="0" smtClean="0"/>
              <a:t>Combine + Latent, TAS + Latent: dùng để đánh giá phương pháp máy học SVM với phương pháp do luận văn đề xuất TAS.</a:t>
            </a:r>
          </a:p>
          <a:p>
            <a:pPr marL="171450" indent="-171450">
              <a:buFontTx/>
              <a:buChar char="-"/>
            </a:pPr>
            <a:r>
              <a:rPr lang="en-US" baseline="0" smtClean="0"/>
              <a:t>(Combine + Latent, Combine + PNR), (TAS + Latent, TAS + PNR): dùng để đánh giá </a:t>
            </a:r>
            <a:r>
              <a:rPr lang="en-US" sz="1200" kern="1200" smtClean="0">
                <a:solidFill>
                  <a:schemeClr val="tx1"/>
                </a:solidFill>
                <a:effectLst/>
                <a:latin typeface="+mn-lt"/>
                <a:ea typeface="+mn-ea"/>
                <a:cs typeface="+mn-cs"/>
              </a:rPr>
              <a:t>hiệu quả dự đoán khi thay thế đặc trưng </a:t>
            </a:r>
            <a:r>
              <a:rPr lang="en-US" sz="1200" i="1" kern="1200" smtClean="0">
                <a:solidFill>
                  <a:schemeClr val="tx1"/>
                </a:solidFill>
                <a:effectLst/>
                <a:latin typeface="+mn-lt"/>
                <a:ea typeface="+mn-ea"/>
                <a:cs typeface="+mn-cs"/>
              </a:rPr>
              <a:t>latent </a:t>
            </a:r>
            <a:r>
              <a:rPr lang="en-US" sz="1200" kern="1200" smtClean="0">
                <a:solidFill>
                  <a:schemeClr val="tx1"/>
                </a:solidFill>
                <a:effectLst/>
                <a:latin typeface="+mn-lt"/>
                <a:ea typeface="+mn-ea"/>
                <a:cs typeface="+mn-cs"/>
              </a:rPr>
              <a:t>bởi đặc trưng </a:t>
            </a:r>
            <a:r>
              <a:rPr lang="en-US" sz="1200" i="1" kern="1200" smtClean="0">
                <a:solidFill>
                  <a:schemeClr val="tx1"/>
                </a:solidFill>
                <a:effectLst/>
                <a:latin typeface="+mn-lt"/>
                <a:ea typeface="+mn-ea"/>
                <a:cs typeface="+mn-cs"/>
              </a:rPr>
              <a:t>PNR</a:t>
            </a:r>
            <a:r>
              <a:rPr lang="en-US" sz="1200" kern="120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D426F9D9-D220-4CAB-88E9-CDEA604BDB3E}" type="slidenum">
              <a:rPr lang="en-US" smtClean="0"/>
              <a:t>22</a:t>
            </a:fld>
            <a:endParaRPr lang="en-US"/>
          </a:p>
        </p:txBody>
      </p:sp>
    </p:spTree>
    <p:extLst>
      <p:ext uri="{BB962C8B-B14F-4D97-AF65-F5344CB8AC3E}">
        <p14:creationId xmlns:p14="http://schemas.microsoft.com/office/powerpoint/2010/main" val="2380758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Phương pháp </a:t>
            </a:r>
            <a:r>
              <a:rPr lang="en-US" sz="1200" i="1" kern="1200" smtClean="0">
                <a:solidFill>
                  <a:schemeClr val="tx1"/>
                </a:solidFill>
                <a:effectLst/>
                <a:latin typeface="+mn-lt"/>
                <a:ea typeface="+mn-ea"/>
                <a:cs typeface="+mn-cs"/>
              </a:rPr>
              <a:t>Combine + Latent</a:t>
            </a:r>
            <a:r>
              <a:rPr lang="en-US" sz="1200" kern="1200" smtClean="0">
                <a:solidFill>
                  <a:schemeClr val="tx1"/>
                </a:solidFill>
                <a:effectLst/>
                <a:latin typeface="+mn-lt"/>
                <a:ea typeface="+mn-ea"/>
                <a:cs typeface="+mn-cs"/>
              </a:rPr>
              <a:t> cho độ chính xác dự đoán cao hơn phương pháp </a:t>
            </a:r>
            <a:r>
              <a:rPr lang="en-US" sz="1200" i="1" kern="1200" smtClean="0">
                <a:solidFill>
                  <a:schemeClr val="tx1"/>
                </a:solidFill>
                <a:effectLst/>
                <a:latin typeface="+mn-lt"/>
                <a:ea typeface="+mn-ea"/>
                <a:cs typeface="+mn-cs"/>
              </a:rPr>
              <a:t>Target</a:t>
            </a:r>
            <a:r>
              <a:rPr lang="en-US" sz="1200" kern="1200" smtClean="0">
                <a:solidFill>
                  <a:schemeClr val="tx1"/>
                </a:solidFill>
                <a:effectLst/>
                <a:latin typeface="+mn-lt"/>
                <a:ea typeface="+mn-ea"/>
                <a:cs typeface="+mn-cs"/>
              </a:rPr>
              <a:t> vì đã</a:t>
            </a:r>
            <a:r>
              <a:rPr lang="en-US" sz="1200" kern="1200" baseline="0" smtClean="0">
                <a:solidFill>
                  <a:schemeClr val="tx1"/>
                </a:solidFill>
                <a:effectLst/>
                <a:latin typeface="+mn-lt"/>
                <a:ea typeface="+mn-ea"/>
                <a:cs typeface="+mn-cs"/>
              </a:rPr>
              <a:t> tận dụng thêm thông tin của mạng xã hội khác.</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23</a:t>
            </a:fld>
            <a:endParaRPr lang="en-US"/>
          </a:p>
        </p:txBody>
      </p:sp>
    </p:spTree>
    <p:extLst>
      <p:ext uri="{BB962C8B-B14F-4D97-AF65-F5344CB8AC3E}">
        <p14:creationId xmlns:p14="http://schemas.microsoft.com/office/powerpoint/2010/main" val="2883582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Mặc dù, tập huấn luyện đã có nhiều thông tin hơn nhưng vẫn không cho kết quả tốt nhất.</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Bởi vì sự phân bố khác nhau giữa đồ thị hỗ trợ và đồ thị mục tiêu nên không phải tất cả dữ liệu của đồ thị hỗ trợ cũng có ích, một phần dữ liệu của đồ thị hỗ trợ gây nhiễu và không giúp ích gì cho mô hình dự đoán.</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=&gt; Do đó, phương pháp </a:t>
            </a:r>
            <a:r>
              <a:rPr lang="en-US" sz="1200" i="1" kern="1200" smtClean="0">
                <a:solidFill>
                  <a:schemeClr val="tx1"/>
                </a:solidFill>
                <a:effectLst/>
                <a:latin typeface="+mn-lt"/>
                <a:ea typeface="+mn-ea"/>
                <a:cs typeface="+mn-cs"/>
              </a:rPr>
              <a:t>TAS + Latent</a:t>
            </a:r>
            <a:r>
              <a:rPr lang="en-US" sz="1200" kern="1200" smtClean="0">
                <a:solidFill>
                  <a:schemeClr val="tx1"/>
                </a:solidFill>
                <a:effectLst/>
                <a:latin typeface="+mn-lt"/>
                <a:ea typeface="+mn-ea"/>
                <a:cs typeface="+mn-cs"/>
              </a:rPr>
              <a:t> cho kết quả tốt hơn phương pháp </a:t>
            </a:r>
            <a:r>
              <a:rPr lang="en-US" sz="1200" i="1" kern="1200" smtClean="0">
                <a:solidFill>
                  <a:schemeClr val="tx1"/>
                </a:solidFill>
                <a:effectLst/>
                <a:latin typeface="+mn-lt"/>
                <a:ea typeface="+mn-ea"/>
                <a:cs typeface="+mn-cs"/>
              </a:rPr>
              <a:t>Combine + Latent</a:t>
            </a:r>
            <a:r>
              <a:rPr lang="en-US" sz="1200" kern="1200" smtClean="0">
                <a:solidFill>
                  <a:schemeClr val="tx1"/>
                </a:solidFill>
                <a:effectLst/>
                <a:latin typeface="+mn-lt"/>
                <a:ea typeface="+mn-ea"/>
                <a:cs typeface="+mn-cs"/>
              </a:rPr>
              <a:t> khi tận dụng được những dữ liệu có ích của đồ thị hỗ trợ và hạn chế sự ảnh hưởng của những dữ liệu gây nhiễu.</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24</a:t>
            </a:fld>
            <a:endParaRPr lang="en-US"/>
          </a:p>
        </p:txBody>
      </p:sp>
    </p:spTree>
    <p:extLst>
      <p:ext uri="{BB962C8B-B14F-4D97-AF65-F5344CB8AC3E}">
        <p14:creationId xmlns:p14="http://schemas.microsoft.com/office/powerpoint/2010/main" val="843982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Thuật toán </a:t>
            </a:r>
            <a:r>
              <a:rPr lang="en-US" sz="1200" i="1" kern="1200" smtClean="0">
                <a:solidFill>
                  <a:schemeClr val="tx1"/>
                </a:solidFill>
                <a:effectLst/>
                <a:latin typeface="+mn-lt"/>
                <a:ea typeface="+mn-ea"/>
                <a:cs typeface="+mn-cs"/>
              </a:rPr>
              <a:t>TAS</a:t>
            </a:r>
            <a:r>
              <a:rPr lang="en-US" sz="1200" kern="1200" smtClean="0">
                <a:solidFill>
                  <a:schemeClr val="tx1"/>
                </a:solidFill>
                <a:effectLst/>
                <a:latin typeface="+mn-lt"/>
                <a:ea typeface="+mn-ea"/>
                <a:cs typeface="+mn-cs"/>
              </a:rPr>
              <a:t> đã khắc phục được nhược điểm của thuật toán máy học thông thường nhưng kết quả dự đoán vẫn chưa thật sự tốt vì những khuyết điểm của đặc trưng </a:t>
            </a:r>
            <a:r>
              <a:rPr lang="en-US" sz="1200" i="1" kern="1200" smtClean="0">
                <a:solidFill>
                  <a:schemeClr val="tx1"/>
                </a:solidFill>
                <a:effectLst/>
                <a:latin typeface="+mn-lt"/>
                <a:ea typeface="+mn-ea"/>
                <a:cs typeface="+mn-cs"/>
              </a:rPr>
              <a:t>latent</a:t>
            </a:r>
            <a:r>
              <a:rPr lang="en-US" sz="1200" kern="1200" smtClean="0">
                <a:solidFill>
                  <a:schemeClr val="tx1"/>
                </a:solidFill>
                <a:effectLst/>
                <a:latin typeface="+mn-lt"/>
                <a:ea typeface="+mn-ea"/>
                <a:cs typeface="+mn-cs"/>
              </a:rPr>
              <a:t> được sử dụng trong mô hình dự đoán.</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Đặc trưng </a:t>
            </a:r>
            <a:r>
              <a:rPr lang="en-US" sz="1200" i="1" kern="1200" smtClean="0">
                <a:solidFill>
                  <a:schemeClr val="tx1"/>
                </a:solidFill>
                <a:effectLst/>
                <a:latin typeface="+mn-lt"/>
                <a:ea typeface="+mn-ea"/>
                <a:cs typeface="+mn-cs"/>
              </a:rPr>
              <a:t>latent</a:t>
            </a:r>
            <a:r>
              <a:rPr lang="en-US" sz="1200" kern="1200" smtClean="0">
                <a:solidFill>
                  <a:schemeClr val="tx1"/>
                </a:solidFill>
                <a:effectLst/>
                <a:latin typeface="+mn-lt"/>
                <a:ea typeface="+mn-ea"/>
                <a:cs typeface="+mn-cs"/>
              </a:rPr>
              <a:t> trở nên tệ và không giúp ích gì nhiều cho mô hình dự đoán khi sự khác biệt giữa đồ thị hỗ trợ và đồ thị mục tiêu lớn.</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Do đó, khi thay thế đặc trưng </a:t>
            </a:r>
            <a:r>
              <a:rPr lang="en-US" sz="1200" i="1" kern="1200" smtClean="0">
                <a:solidFill>
                  <a:schemeClr val="tx1"/>
                </a:solidFill>
                <a:effectLst/>
                <a:latin typeface="+mn-lt"/>
                <a:ea typeface="+mn-ea"/>
                <a:cs typeface="+mn-cs"/>
              </a:rPr>
              <a:t>latent</a:t>
            </a:r>
            <a:r>
              <a:rPr lang="en-US" sz="1200" kern="1200" smtClean="0">
                <a:solidFill>
                  <a:schemeClr val="tx1"/>
                </a:solidFill>
                <a:effectLst/>
                <a:latin typeface="+mn-lt"/>
                <a:ea typeface="+mn-ea"/>
                <a:cs typeface="+mn-cs"/>
              </a:rPr>
              <a:t> bởi đặc trưng </a:t>
            </a:r>
            <a:r>
              <a:rPr lang="en-US" sz="1200" i="1" kern="1200" smtClean="0">
                <a:solidFill>
                  <a:schemeClr val="tx1"/>
                </a:solidFill>
                <a:effectLst/>
                <a:latin typeface="+mn-lt"/>
                <a:ea typeface="+mn-ea"/>
                <a:cs typeface="+mn-cs"/>
              </a:rPr>
              <a:t>PNR</a:t>
            </a:r>
            <a:r>
              <a:rPr lang="en-US" sz="1200" kern="1200" smtClean="0">
                <a:solidFill>
                  <a:schemeClr val="tx1"/>
                </a:solidFill>
                <a:effectLst/>
                <a:latin typeface="+mn-lt"/>
                <a:ea typeface="+mn-ea"/>
                <a:cs typeface="+mn-cs"/>
              </a:rPr>
              <a:t> có độ khái quát cao hơn thì</a:t>
            </a:r>
            <a:r>
              <a:rPr lang="en-US" sz="1200" kern="1200" baseline="0" smtClean="0">
                <a:solidFill>
                  <a:schemeClr val="tx1"/>
                </a:solidFill>
                <a:effectLst/>
                <a:latin typeface="+mn-lt"/>
                <a:ea typeface="+mn-ea"/>
                <a:cs typeface="+mn-cs"/>
              </a:rPr>
              <a:t> có kết quả dự đoán vượt trội hơn rất nhiều vì đã tận dụng tốt những thông tin của đặc trưng</a:t>
            </a:r>
            <a:r>
              <a:rPr lang="en-US" sz="1200" kern="1200" smtClean="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25</a:t>
            </a:fld>
            <a:endParaRPr lang="en-US"/>
          </a:p>
        </p:txBody>
      </p:sp>
    </p:spTree>
    <p:extLst>
      <p:ext uri="{BB962C8B-B14F-4D97-AF65-F5344CB8AC3E}">
        <p14:creationId xmlns:p14="http://schemas.microsoft.com/office/powerpoint/2010/main" val="803917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Tổng hợp</a:t>
            </a:r>
            <a:r>
              <a:rPr lang="en-US" sz="1200" kern="1200" baseline="0" smtClean="0">
                <a:solidFill>
                  <a:schemeClr val="tx1"/>
                </a:solidFill>
                <a:effectLst/>
                <a:latin typeface="+mn-lt"/>
                <a:ea typeface="+mn-ea"/>
                <a:cs typeface="+mn-cs"/>
              </a:rPr>
              <a:t> kết quả thực nghiệm của tất cả các phương pháp thì p</a:t>
            </a:r>
            <a:r>
              <a:rPr lang="en-US" sz="1200" kern="1200" smtClean="0">
                <a:solidFill>
                  <a:schemeClr val="tx1"/>
                </a:solidFill>
                <a:effectLst/>
                <a:latin typeface="+mn-lt"/>
                <a:ea typeface="+mn-ea"/>
                <a:cs typeface="+mn-cs"/>
              </a:rPr>
              <a:t>hương pháp </a:t>
            </a:r>
            <a:r>
              <a:rPr lang="en-US" sz="1200" i="1" kern="1200" smtClean="0">
                <a:solidFill>
                  <a:schemeClr val="tx1"/>
                </a:solidFill>
                <a:effectLst/>
                <a:latin typeface="+mn-lt"/>
                <a:ea typeface="+mn-ea"/>
                <a:cs typeface="+mn-cs"/>
              </a:rPr>
              <a:t>TAS + PNR</a:t>
            </a:r>
            <a:r>
              <a:rPr lang="en-US" sz="1200" kern="1200" smtClean="0">
                <a:solidFill>
                  <a:schemeClr val="tx1"/>
                </a:solidFill>
                <a:effectLst/>
                <a:latin typeface="+mn-lt"/>
                <a:ea typeface="+mn-ea"/>
                <a:cs typeface="+mn-cs"/>
              </a:rPr>
              <a:t> cho độ chính xác dự đoán cao nhất trên 6 cặp đồ thị trong tất cả các trường hợp.</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Cụ thể, phương pháp </a:t>
            </a:r>
            <a:r>
              <a:rPr lang="en-US" sz="1200" i="1" kern="1200" smtClean="0">
                <a:solidFill>
                  <a:schemeClr val="tx1"/>
                </a:solidFill>
                <a:effectLst/>
                <a:latin typeface="+mn-lt"/>
                <a:ea typeface="+mn-ea"/>
                <a:cs typeface="+mn-cs"/>
              </a:rPr>
              <a:t>TAS + PNR</a:t>
            </a:r>
            <a:r>
              <a:rPr lang="en-US" sz="1200" kern="1200" smtClean="0">
                <a:solidFill>
                  <a:schemeClr val="tx1"/>
                </a:solidFill>
                <a:effectLst/>
                <a:latin typeface="+mn-lt"/>
                <a:ea typeface="+mn-ea"/>
                <a:cs typeface="+mn-cs"/>
              </a:rPr>
              <a:t> giúp tăng độ chính xác dự đoán thêm 40% so với phương pháp cơ sở (</a:t>
            </a:r>
            <a:r>
              <a:rPr lang="en-US" sz="1200" i="1" kern="1200" smtClean="0">
                <a:solidFill>
                  <a:schemeClr val="tx1"/>
                </a:solidFill>
                <a:effectLst/>
                <a:latin typeface="+mn-lt"/>
                <a:ea typeface="+mn-ea"/>
                <a:cs typeface="+mn-cs"/>
              </a:rPr>
              <a:t>Target</a:t>
            </a:r>
            <a:r>
              <a:rPr lang="en-US" sz="1200" kern="1200" smtClean="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26</a:t>
            </a:fld>
            <a:endParaRPr lang="en-US"/>
          </a:p>
        </p:txBody>
      </p:sp>
    </p:spTree>
    <p:extLst>
      <p:ext uri="{BB962C8B-B14F-4D97-AF65-F5344CB8AC3E}">
        <p14:creationId xmlns:p14="http://schemas.microsoft.com/office/powerpoint/2010/main" val="1642722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sz="1200" kern="1200" smtClean="0">
                <a:solidFill>
                  <a:schemeClr val="tx1"/>
                </a:solidFill>
                <a:effectLst/>
                <a:latin typeface="+mn-lt"/>
                <a:ea typeface="+mn-ea"/>
                <a:cs typeface="+mn-cs"/>
              </a:rPr>
              <a:t>Bên</a:t>
            </a:r>
            <a:r>
              <a:rPr lang="en-US" sz="1200" kern="1200" baseline="0" smtClean="0">
                <a:solidFill>
                  <a:schemeClr val="tx1"/>
                </a:solidFill>
                <a:effectLst/>
                <a:latin typeface="+mn-lt"/>
                <a:ea typeface="+mn-ea"/>
                <a:cs typeface="+mn-cs"/>
              </a:rPr>
              <a:t> cạnh độ chính xác dự đoán, em còn tiến hành so sánh thời gian thực hiện để đánh giá hiệu quả về tốc độ khi thay thế đặc trưng latent bởi đặc trưng PNR.</a:t>
            </a:r>
            <a:endParaRPr lang="en-US" sz="1200" kern="1200" smtClean="0">
              <a:solidFill>
                <a:schemeClr val="tx1"/>
              </a:solidFill>
              <a:effectLst/>
              <a:latin typeface="+mn-lt"/>
              <a:ea typeface="+mn-ea"/>
              <a:cs typeface="+mn-cs"/>
            </a:endParaRPr>
          </a:p>
          <a:p>
            <a:pPr marL="171450" lvl="0" indent="-171450">
              <a:buFontTx/>
              <a:buChar char="-"/>
            </a:pPr>
            <a:endParaRPr lang="en-US" sz="1200" kern="1200" smtClean="0">
              <a:solidFill>
                <a:schemeClr val="tx1"/>
              </a:solidFill>
              <a:effectLst/>
              <a:latin typeface="+mn-lt"/>
              <a:ea typeface="+mn-ea"/>
              <a:cs typeface="+mn-cs"/>
            </a:endParaRPr>
          </a:p>
          <a:p>
            <a:pPr marL="171450" lvl="0" indent="-171450">
              <a:buFontTx/>
              <a:buChar char="-"/>
            </a:pPr>
            <a:r>
              <a:rPr lang="en-US" sz="1200" kern="1200" smtClean="0">
                <a:solidFill>
                  <a:schemeClr val="tx1"/>
                </a:solidFill>
                <a:effectLst/>
                <a:latin typeface="+mn-lt"/>
                <a:ea typeface="+mn-ea"/>
                <a:cs typeface="+mn-cs"/>
              </a:rPr>
              <a:t>Đầu tiên, luận văn sẽ so sánh thời gian rút trích đặc trưng trung bình theo 2 cách: explicit</a:t>
            </a:r>
            <a:r>
              <a:rPr lang="en-US" sz="1200" kern="1200" baseline="0" smtClean="0">
                <a:solidFill>
                  <a:schemeClr val="tx1"/>
                </a:solidFill>
                <a:effectLst/>
                <a:latin typeface="+mn-lt"/>
                <a:ea typeface="+mn-ea"/>
                <a:cs typeface="+mn-cs"/>
              </a:rPr>
              <a:t> + latent với explicit + PNR. </a:t>
            </a:r>
            <a:r>
              <a:rPr lang="en-US" sz="1200" kern="1200" smtClean="0">
                <a:solidFill>
                  <a:schemeClr val="tx1"/>
                </a:solidFill>
                <a:effectLst/>
                <a:latin typeface="+mn-lt"/>
                <a:ea typeface="+mn-ea"/>
                <a:cs typeface="+mn-cs"/>
              </a:rPr>
              <a:t>Với loại đặc trưng do luận văn đề xuất sử dụng</a:t>
            </a:r>
            <a:r>
              <a:rPr lang="en-US" sz="1200" kern="1200" baseline="0" smtClean="0">
                <a:solidFill>
                  <a:schemeClr val="tx1"/>
                </a:solidFill>
                <a:effectLst/>
                <a:latin typeface="+mn-lt"/>
                <a:ea typeface="+mn-ea"/>
                <a:cs typeface="+mn-cs"/>
              </a:rPr>
              <a:t> có kết quả tốt hơn </a:t>
            </a:r>
            <a:r>
              <a:rPr lang="en-US" sz="1200" kern="1200" smtClean="0">
                <a:solidFill>
                  <a:schemeClr val="tx1"/>
                </a:solidFill>
                <a:effectLst/>
                <a:latin typeface="+mn-lt"/>
                <a:ea typeface="+mn-ea"/>
                <a:cs typeface="+mn-cs"/>
              </a:rPr>
              <a:t>trong tất cả các trường hợp</a:t>
            </a:r>
            <a:r>
              <a:rPr lang="en-US" sz="1200" kern="1200" baseline="0" smtClean="0">
                <a:solidFill>
                  <a:schemeClr val="tx1"/>
                </a:solidFill>
                <a:effectLst/>
                <a:latin typeface="+mn-lt"/>
                <a:ea typeface="+mn-ea"/>
                <a:cs typeface="+mn-cs"/>
              </a:rPr>
              <a:t>. Bởi vì, so với đặc trưng latent thì đặc trưng PNR có quá trình tính toán và xây dựng đơn giản hơn rất nhiều.</a:t>
            </a:r>
            <a:endParaRPr lang="en-US" sz="1200" kern="1200" smtClean="0">
              <a:solidFill>
                <a:schemeClr val="tx1"/>
              </a:solidFill>
              <a:effectLst/>
              <a:latin typeface="+mn-lt"/>
              <a:ea typeface="+mn-ea"/>
              <a:cs typeface="+mn-cs"/>
            </a:endParaRPr>
          </a:p>
          <a:p>
            <a:pPr marL="171450" lvl="0" indent="-171450">
              <a:buFontTx/>
              <a:buChar char="-"/>
            </a:pPr>
            <a:endParaRPr lang="en-US" sz="1200" kern="1200" smtClean="0">
              <a:solidFill>
                <a:schemeClr val="tx1"/>
              </a:solidFill>
              <a:effectLst/>
              <a:latin typeface="+mn-lt"/>
              <a:ea typeface="+mn-ea"/>
              <a:cs typeface="+mn-cs"/>
            </a:endParaRPr>
          </a:p>
          <a:p>
            <a:pPr marL="171450" lvl="0" indent="-171450">
              <a:buFontTx/>
              <a:buChar char="-"/>
            </a:pPr>
            <a:r>
              <a:rPr lang="en-US" sz="1200" kern="1200" smtClean="0">
                <a:solidFill>
                  <a:schemeClr val="tx1"/>
                </a:solidFill>
                <a:effectLst/>
                <a:latin typeface="+mn-lt"/>
                <a:ea typeface="+mn-ea"/>
                <a:cs typeface="+mn-cs"/>
              </a:rPr>
              <a:t>Sau đó, luận văn sẽ so sánh thời gian huấn luyện và kiểm tra dữ liệu trung bình với phương pháp máy học</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TAS. Ta có thể rút ra kết luận tương tự là phương pháp sử dụng loại đặc trưng do luận văn đề xuất cho kết quả tốt hơn trong tất cả các trường hợp. Bởi</a:t>
            </a:r>
            <a:r>
              <a:rPr lang="en-US" sz="1200" kern="1200" baseline="0" smtClean="0">
                <a:solidFill>
                  <a:schemeClr val="tx1"/>
                </a:solidFill>
                <a:effectLst/>
                <a:latin typeface="+mn-lt"/>
                <a:ea typeface="+mn-ea"/>
                <a:cs typeface="+mn-cs"/>
              </a:rPr>
              <a:t> vì, so với đặc trưng latent thì đặc trưng PNR có số chiều đặc trưng thấp.</a:t>
            </a:r>
            <a:endParaRPr lang="en-US" sz="120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27</a:t>
            </a:fld>
            <a:endParaRPr lang="en-US"/>
          </a:p>
        </p:txBody>
      </p:sp>
    </p:spTree>
    <p:extLst>
      <p:ext uri="{BB962C8B-B14F-4D97-AF65-F5344CB8AC3E}">
        <p14:creationId xmlns:p14="http://schemas.microsoft.com/office/powerpoint/2010/main" val="731745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smtClean="0"/>
              <a:t>Bằng cách sử dụng những đặc trưng tổng quát không phụ thuộc vào ngữ cảnh riêng của mạng xã hội.</a:t>
            </a:r>
          </a:p>
          <a:p>
            <a:pPr marL="171450" indent="-171450">
              <a:buFontTx/>
              <a:buChar char="-"/>
            </a:pPr>
            <a:r>
              <a:rPr lang="en-US" baseline="0" smtClean="0"/>
              <a:t>Thông qua việc giải bài toán cho mạng xã hội mới thành lập.</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29</a:t>
            </a:fld>
            <a:endParaRPr lang="en-US"/>
          </a:p>
        </p:txBody>
      </p:sp>
    </p:spTree>
    <p:extLst>
      <p:ext uri="{BB962C8B-B14F-4D97-AF65-F5344CB8AC3E}">
        <p14:creationId xmlns:p14="http://schemas.microsoft.com/office/powerpoint/2010/main" val="323240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smtClean="0"/>
              <a:t>Sự</a:t>
            </a:r>
            <a:r>
              <a:rPr lang="en-US" u="sng" baseline="0" smtClean="0"/>
              <a:t> khác biệt lớn giữa các mạng xã hội</a:t>
            </a:r>
            <a:r>
              <a:rPr lang="en-US" baseline="0" smtClean="0"/>
              <a:t>:</a:t>
            </a:r>
          </a:p>
          <a:p>
            <a:r>
              <a:rPr lang="en-US" baseline="0" smtClean="0"/>
              <a:t> - Ví dụ:</a:t>
            </a:r>
          </a:p>
          <a:p>
            <a:pPr lvl="0"/>
            <a:r>
              <a:rPr lang="en-US" baseline="0" smtClean="0"/>
              <a:t>   + </a:t>
            </a:r>
            <a:r>
              <a:rPr lang="en-US" sz="1200" i="1" kern="1200" smtClean="0">
                <a:solidFill>
                  <a:schemeClr val="tx1"/>
                </a:solidFill>
                <a:effectLst/>
                <a:latin typeface="+mn-lt"/>
                <a:ea typeface="+mn-ea"/>
                <a:cs typeface="+mn-cs"/>
              </a:rPr>
              <a:t>Mạng bán hàng trực tuyến Epinions</a:t>
            </a:r>
            <a:r>
              <a:rPr lang="en-US" sz="1200" kern="1200" smtClean="0">
                <a:solidFill>
                  <a:schemeClr val="tx1"/>
                </a:solidFill>
                <a:effectLst/>
                <a:latin typeface="+mn-lt"/>
                <a:ea typeface="+mn-ea"/>
                <a:cs typeface="+mn-cs"/>
              </a:rPr>
              <a:t>: đỉnh là người dùng tham gia bình luận sản phẩm, cạnh là liên kết thể hiện sự tin tưởng hay không tin tưởng của người dùng đối với bài bình luận sản phẩm của người dùng khác.</a:t>
            </a:r>
          </a:p>
          <a:p>
            <a:pPr lvl="0"/>
            <a:r>
              <a:rPr lang="en-US" baseline="0" smtClean="0"/>
              <a:t>   + </a:t>
            </a:r>
            <a:r>
              <a:rPr lang="en-US" sz="1200" i="1" kern="1200" smtClean="0">
                <a:solidFill>
                  <a:schemeClr val="tx1"/>
                </a:solidFill>
                <a:effectLst/>
                <a:latin typeface="+mn-lt"/>
                <a:ea typeface="+mn-ea"/>
                <a:cs typeface="+mn-cs"/>
              </a:rPr>
              <a:t>Mạng bình chọn sản phẩm Slashdot</a:t>
            </a:r>
            <a:r>
              <a:rPr lang="en-US" sz="1200" kern="1200" smtClean="0">
                <a:solidFill>
                  <a:schemeClr val="tx1"/>
                </a:solidFill>
                <a:effectLst/>
                <a:latin typeface="+mn-lt"/>
                <a:ea typeface="+mn-ea"/>
                <a:cs typeface="+mn-cs"/>
              </a:rPr>
              <a:t>: đỉnh là người dùng tham gia vào mạng, cạnh là liên kết thể hiện mối quan hệ </a:t>
            </a:r>
            <a:r>
              <a:rPr lang="en-US" sz="1200" i="1" kern="1200" smtClean="0">
                <a:solidFill>
                  <a:schemeClr val="tx1"/>
                </a:solidFill>
                <a:effectLst/>
                <a:latin typeface="+mn-lt"/>
                <a:ea typeface="+mn-ea"/>
                <a:cs typeface="+mn-cs"/>
              </a:rPr>
              <a:t>friend</a:t>
            </a:r>
            <a:r>
              <a:rPr lang="en-US" sz="1200" kern="1200" smtClean="0">
                <a:solidFill>
                  <a:schemeClr val="tx1"/>
                </a:solidFill>
                <a:effectLst/>
                <a:latin typeface="+mn-lt"/>
                <a:ea typeface="+mn-ea"/>
                <a:cs typeface="+mn-cs"/>
              </a:rPr>
              <a:t> hoặc </a:t>
            </a:r>
            <a:r>
              <a:rPr lang="en-US" sz="1200" i="1" kern="1200" smtClean="0">
                <a:solidFill>
                  <a:schemeClr val="tx1"/>
                </a:solidFill>
                <a:effectLst/>
                <a:latin typeface="+mn-lt"/>
                <a:ea typeface="+mn-ea"/>
                <a:cs typeface="+mn-cs"/>
              </a:rPr>
              <a:t>foe</a:t>
            </a:r>
            <a:r>
              <a:rPr lang="en-US" sz="1200" kern="1200" smtClean="0">
                <a:solidFill>
                  <a:schemeClr val="tx1"/>
                </a:solidFill>
                <a:effectLst/>
                <a:latin typeface="+mn-lt"/>
                <a:ea typeface="+mn-ea"/>
                <a:cs typeface="+mn-cs"/>
              </a:rPr>
              <a:t> giữa những người dùng.</a:t>
            </a:r>
          </a:p>
          <a:p>
            <a:r>
              <a:rPr lang="en-US" sz="1200" kern="1200" smtClean="0">
                <a:solidFill>
                  <a:schemeClr val="tx1"/>
                </a:solidFill>
                <a:effectLst/>
                <a:latin typeface="+mn-lt"/>
                <a:ea typeface="+mn-ea"/>
                <a:cs typeface="+mn-cs"/>
              </a:rPr>
              <a:t>   =&gt; Do đó, vấn đề cần giải quyết là phải xây dựng những đặc trưng mang tính tổng quát nhất không phụ thuộc vào ngữ cảnh riêng của từng mạng xã hội.</a:t>
            </a:r>
          </a:p>
          <a:p>
            <a:r>
              <a:rPr lang="en-US" sz="1200" u="sng" kern="1200" smtClean="0">
                <a:solidFill>
                  <a:schemeClr val="tx1"/>
                </a:solidFill>
                <a:effectLst/>
                <a:latin typeface="+mn-lt"/>
                <a:ea typeface="+mn-ea"/>
                <a:cs typeface="+mn-cs"/>
              </a:rPr>
              <a:t>Yêu</a:t>
            </a:r>
            <a:r>
              <a:rPr lang="en-US" sz="1200" u="sng" kern="1200" baseline="0" smtClean="0">
                <a:solidFill>
                  <a:schemeClr val="tx1"/>
                </a:solidFill>
                <a:effectLst/>
                <a:latin typeface="+mn-lt"/>
                <a:ea typeface="+mn-ea"/>
                <a:cs typeface="+mn-cs"/>
              </a:rPr>
              <a:t> cầu cao về thông tin dấu hiệu cạnh</a:t>
            </a:r>
            <a:r>
              <a:rPr lang="en-US" sz="1200" kern="1200" baseline="0" smtClean="0">
                <a:solidFill>
                  <a:schemeClr val="tx1"/>
                </a:solidFill>
                <a:effectLst/>
                <a:latin typeface="+mn-lt"/>
                <a:ea typeface="+mn-ea"/>
                <a:cs typeface="+mn-cs"/>
              </a:rPr>
              <a:t>:</a:t>
            </a:r>
          </a:p>
          <a:p>
            <a:r>
              <a:rPr lang="en-US" sz="1200" kern="1200" baseline="0" smtClean="0">
                <a:solidFill>
                  <a:schemeClr val="tx1"/>
                </a:solidFill>
                <a:effectLst/>
                <a:latin typeface="+mn-lt"/>
                <a:ea typeface="+mn-ea"/>
                <a:cs typeface="+mn-cs"/>
              </a:rPr>
              <a:t> - </a:t>
            </a:r>
            <a:r>
              <a:rPr lang="en-US" sz="1200" kern="1200" smtClean="0">
                <a:solidFill>
                  <a:schemeClr val="tx1"/>
                </a:solidFill>
                <a:effectLst/>
                <a:latin typeface="+mn-lt"/>
                <a:ea typeface="+mn-ea"/>
                <a:cs typeface="+mn-cs"/>
              </a:rPr>
              <a:t>Yêu cầu này đôi khi không thực tế, nhất là đối với các </a:t>
            </a:r>
            <a:r>
              <a:rPr lang="en-US" sz="1200" i="1" kern="1200" smtClean="0">
                <a:solidFill>
                  <a:schemeClr val="tx1"/>
                </a:solidFill>
                <a:effectLst/>
                <a:latin typeface="+mn-lt"/>
                <a:ea typeface="+mn-ea"/>
                <a:cs typeface="+mn-cs"/>
              </a:rPr>
              <a:t>mạng xã hội mới thành lập</a:t>
            </a:r>
            <a:r>
              <a:rPr lang="en-US" sz="1200" kern="1200" smtClean="0">
                <a:solidFill>
                  <a:schemeClr val="tx1"/>
                </a:solidFill>
                <a:effectLst/>
                <a:latin typeface="+mn-lt"/>
                <a:ea typeface="+mn-ea"/>
                <a:cs typeface="+mn-cs"/>
              </a:rPr>
              <a:t>, thông tin dấu hiệu cạnh có sẵn trong mạng này rất khan hiếm và gây nhiều khó khăn trong việc xây dựng một bộ phân lớp dấu hiệu cạnh tốt từ lượng thông tin có sẵn này.</a:t>
            </a:r>
          </a:p>
        </p:txBody>
      </p:sp>
      <p:sp>
        <p:nvSpPr>
          <p:cNvPr id="4" name="Slide Number Placeholder 3"/>
          <p:cNvSpPr>
            <a:spLocks noGrp="1"/>
          </p:cNvSpPr>
          <p:nvPr>
            <p:ph type="sldNum" sz="quarter" idx="10"/>
          </p:nvPr>
        </p:nvSpPr>
        <p:spPr/>
        <p:txBody>
          <a:bodyPr/>
          <a:lstStyle/>
          <a:p>
            <a:fld id="{D426F9D9-D220-4CAB-88E9-CDEA604BDB3E}" type="slidenum">
              <a:rPr lang="en-US" smtClean="0"/>
              <a:t>6</a:t>
            </a:fld>
            <a:endParaRPr lang="en-US"/>
          </a:p>
        </p:txBody>
      </p:sp>
    </p:spTree>
    <p:extLst>
      <p:ext uri="{BB962C8B-B14F-4D97-AF65-F5344CB8AC3E}">
        <p14:creationId xmlns:p14="http://schemas.microsoft.com/office/powerpoint/2010/main" val="597877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Thay vì</a:t>
            </a:r>
            <a:r>
              <a:rPr lang="en-US" baseline="0" smtClean="0"/>
              <a:t> chỉ giải giải bài toán dự đoán loại liên kết, em có thể mở rộng bài toán bằng cách …</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30</a:t>
            </a:fld>
            <a:endParaRPr lang="en-US"/>
          </a:p>
        </p:txBody>
      </p:sp>
    </p:spTree>
    <p:extLst>
      <p:ext uri="{BB962C8B-B14F-4D97-AF65-F5344CB8AC3E}">
        <p14:creationId xmlns:p14="http://schemas.microsoft.com/office/powerpoint/2010/main" val="2000001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Quá trình thực nghiệm giải bài toán dự đoán loại liên kết “</a:t>
            </a:r>
            <a:r>
              <a:rPr lang="en-US" sz="1200" i="1" kern="1200" smtClean="0">
                <a:solidFill>
                  <a:schemeClr val="tx1"/>
                </a:solidFill>
                <a:effectLst/>
                <a:latin typeface="+mn-lt"/>
                <a:ea typeface="+mn-ea"/>
                <a:cs typeface="+mn-cs"/>
              </a:rPr>
              <a:t>positive</a:t>
            </a:r>
            <a:r>
              <a:rPr lang="en-US" sz="1200" kern="1200" smtClean="0">
                <a:solidFill>
                  <a:schemeClr val="tx1"/>
                </a:solidFill>
                <a:effectLst/>
                <a:latin typeface="+mn-lt"/>
                <a:ea typeface="+mn-ea"/>
                <a:cs typeface="+mn-cs"/>
              </a:rPr>
              <a:t>” và “</a:t>
            </a:r>
            <a:r>
              <a:rPr lang="en-US" sz="1200" i="1" kern="1200" smtClean="0">
                <a:solidFill>
                  <a:schemeClr val="tx1"/>
                </a:solidFill>
                <a:effectLst/>
                <a:latin typeface="+mn-lt"/>
                <a:ea typeface="+mn-ea"/>
                <a:cs typeface="+mn-cs"/>
              </a:rPr>
              <a:t>negative</a:t>
            </a:r>
            <a:r>
              <a:rPr lang="en-US" sz="1200" kern="1200" smtClean="0">
                <a:solidFill>
                  <a:schemeClr val="tx1"/>
                </a:solidFill>
                <a:effectLst/>
                <a:latin typeface="+mn-lt"/>
                <a:ea typeface="+mn-ea"/>
                <a:cs typeface="+mn-cs"/>
              </a:rPr>
              <a:t>” cho mạng xã hội được biểu diễn trực quan trong chương trình demo.</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Quá</a:t>
            </a:r>
            <a:r>
              <a:rPr lang="en-US" sz="1200" kern="1200" baseline="0" smtClean="0">
                <a:solidFill>
                  <a:schemeClr val="tx1"/>
                </a:solidFill>
                <a:effectLst/>
                <a:latin typeface="+mn-lt"/>
                <a:ea typeface="+mn-ea"/>
                <a:cs typeface="+mn-cs"/>
              </a:rPr>
              <a:t> trình thực nghiệm gồm 3 bước:</a:t>
            </a:r>
          </a:p>
          <a:p>
            <a:pPr marL="171450" lvl="0" indent="-171450">
              <a:buFontTx/>
              <a:buChar char="-"/>
            </a:pPr>
            <a:r>
              <a:rPr lang="en-US" sz="1200" u="sng" kern="1200" smtClean="0">
                <a:solidFill>
                  <a:schemeClr val="tx1"/>
                </a:solidFill>
                <a:effectLst/>
                <a:latin typeface="+mn-lt"/>
                <a:ea typeface="+mn-ea"/>
                <a:cs typeface="+mn-cs"/>
              </a:rPr>
              <a:t>Bước 1</a:t>
            </a:r>
            <a:r>
              <a:rPr lang="en-US" sz="1200" kern="1200" smtClean="0">
                <a:solidFill>
                  <a:schemeClr val="tx1"/>
                </a:solidFill>
                <a:effectLst/>
                <a:latin typeface="+mn-lt"/>
                <a:ea typeface="+mn-ea"/>
                <a:cs typeface="+mn-cs"/>
              </a:rPr>
              <a:t>: minh họa bước tiền xử lý dữ liệu thực nghiệm của 3 mạng xã hội Epinions, Slashdot và Wiki. Nghĩa</a:t>
            </a:r>
            <a:r>
              <a:rPr lang="en-US" sz="1200" kern="1200" baseline="0" smtClean="0">
                <a:solidFill>
                  <a:schemeClr val="tx1"/>
                </a:solidFill>
                <a:effectLst/>
                <a:latin typeface="+mn-lt"/>
                <a:ea typeface="+mn-ea"/>
                <a:cs typeface="+mn-cs"/>
              </a:rPr>
              <a:t> là, tiến hành cân bằng dữ liệu trước khi thực nghiệm.</a:t>
            </a:r>
            <a:endParaRPr lang="en-US" sz="1200" kern="120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u="sng" kern="1200" smtClean="0">
                <a:solidFill>
                  <a:schemeClr val="tx1"/>
                </a:solidFill>
                <a:effectLst/>
                <a:latin typeface="+mn-lt"/>
                <a:ea typeface="+mn-ea"/>
                <a:cs typeface="+mn-cs"/>
              </a:rPr>
              <a:t>Bước 2</a:t>
            </a:r>
            <a:r>
              <a:rPr lang="en-US" sz="1200" kern="1200" smtClean="0">
                <a:solidFill>
                  <a:schemeClr val="tx1"/>
                </a:solidFill>
                <a:effectLst/>
                <a:latin typeface="+mn-lt"/>
                <a:ea typeface="+mn-ea"/>
                <a:cs typeface="+mn-cs"/>
              </a:rPr>
              <a:t>: minh họa bước rút trích các loại đặc trưng từ dữ liệu huấn luyện và dữ liệu kiểm tra. Những đặc trưng này là dữ liệu đầu vào cho mô hình máy học.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smtClean="0">
                <a:solidFill>
                  <a:schemeClr val="tx1"/>
                </a:solidFill>
                <a:effectLst/>
                <a:latin typeface="+mn-lt"/>
                <a:ea typeface="+mn-ea"/>
                <a:cs typeface="+mn-cs"/>
              </a:rPr>
              <a:t>Đặc</a:t>
            </a:r>
            <a:r>
              <a:rPr lang="en-US" sz="1200" kern="1200" baseline="0" smtClean="0">
                <a:solidFill>
                  <a:schemeClr val="tx1"/>
                </a:solidFill>
                <a:effectLst/>
                <a:latin typeface="+mn-lt"/>
                <a:ea typeface="+mn-ea"/>
                <a:cs typeface="+mn-cs"/>
              </a:rPr>
              <a:t> trưng explicit + latent: là vector đặc trưng 69 chiều (explicit: 9 chiều, latent: 60 chiều), mỗi vector đặc trưng được gán nhãn là +1 hoặc -1.</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smtClean="0">
                <a:solidFill>
                  <a:schemeClr val="tx1"/>
                </a:solidFill>
                <a:effectLst/>
                <a:latin typeface="+mn-lt"/>
                <a:ea typeface="+mn-ea"/>
                <a:cs typeface="+mn-cs"/>
              </a:rPr>
              <a:t>Đặc</a:t>
            </a:r>
            <a:r>
              <a:rPr lang="en-US" sz="1200" kern="1200" baseline="0" smtClean="0">
                <a:solidFill>
                  <a:schemeClr val="tx1"/>
                </a:solidFill>
                <a:effectLst/>
                <a:latin typeface="+mn-lt"/>
                <a:ea typeface="+mn-ea"/>
                <a:cs typeface="+mn-cs"/>
              </a:rPr>
              <a:t> trưng explicit + PNR: là vector đặc trưng 11 chiều (explicit: 9 chiều, PNR: 2 chiều).</a:t>
            </a:r>
            <a:endParaRPr lang="en-US" sz="1200" kern="120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u="sng" kern="1200" smtClean="0">
                <a:solidFill>
                  <a:schemeClr val="tx1"/>
                </a:solidFill>
                <a:effectLst/>
                <a:latin typeface="+mn-lt"/>
                <a:ea typeface="+mn-ea"/>
                <a:cs typeface="+mn-cs"/>
              </a:rPr>
              <a:t>Bước 3</a:t>
            </a:r>
            <a:r>
              <a:rPr lang="en-US" sz="1200" kern="1200" smtClean="0">
                <a:solidFill>
                  <a:schemeClr val="tx1"/>
                </a:solidFill>
                <a:effectLst/>
                <a:latin typeface="+mn-lt"/>
                <a:ea typeface="+mn-ea"/>
                <a:cs typeface="+mn-cs"/>
              </a:rPr>
              <a:t>: minh họa bước huấn luyện và kiểm tra dữ liệu của mô hình máy học. Từ đó, luận văn sẽ thu được kết quả dự đoán của các phương pháp thực nghiệm.</a:t>
            </a:r>
          </a:p>
          <a:p>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32</a:t>
            </a:fld>
            <a:endParaRPr lang="en-US"/>
          </a:p>
        </p:txBody>
      </p:sp>
    </p:spTree>
    <p:extLst>
      <p:ext uri="{BB962C8B-B14F-4D97-AF65-F5344CB8AC3E}">
        <p14:creationId xmlns:p14="http://schemas.microsoft.com/office/powerpoint/2010/main" val="1031712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Vì</a:t>
            </a:r>
            <a:r>
              <a:rPr lang="en-US" b="1" baseline="0" smtClean="0"/>
              <a:t> sao phải tận dụng thêm thông tin của mạng xã hội khác? Hai mạng xã hội không có liên quan gì với nhau.</a:t>
            </a:r>
          </a:p>
          <a:p>
            <a:r>
              <a:rPr lang="en-US" smtClean="0"/>
              <a:t>Mạng</a:t>
            </a:r>
            <a:r>
              <a:rPr lang="en-US" baseline="0" smtClean="0"/>
              <a:t> xã hội là mô hình thu nhỏ của xã hội thực nên cũng tuân theo những quy luật chung về tâm lý xã hội. Ví dụ như quy luật tâm lý bầy đàn: một người có nhiều liên kết đến là liên kết positive thì có khả năng nhận thêm các liên kết positive và ngược lại. Do đó, dữ liệu của mạng xã hội khác không phải hoàn toàn vô dụng mà nó cũng có chứa những thông tin có ích.</a:t>
            </a:r>
          </a:p>
          <a:p>
            <a:r>
              <a:rPr lang="en-US" baseline="0" smtClean="0"/>
              <a:t>Cụ thể, trong mạng xã hội có nhiều thông tin này, ta có thể rút trích những vector đặc trưng thể hiện quy luật tâm lý bầy đàn. Mạng xã hội mới thành lập cũng tuân theo những quy luật đó nhưng chỉ với dữ liệu có sẵn ít ỏi này thì khó khăn cho việc huấn luyện mô hình dự đoán. Vì thế, ta có thể kết hợp thêm những vector đặc trưng này để huấn luyện mô hình dự đoán cho mạng xã hội mới thành lập.</a:t>
            </a:r>
          </a:p>
          <a:p>
            <a:endParaRPr lang="en-US" baseline="0" smtClean="0"/>
          </a:p>
          <a:p>
            <a:r>
              <a:rPr lang="en-US" b="1" baseline="0" smtClean="0"/>
              <a:t>Vì sao chỉ thay thế đặc trưng latent mà không bỏ đặc trưng explicit?</a:t>
            </a:r>
          </a:p>
          <a:p>
            <a:r>
              <a:rPr lang="en-US" smtClean="0"/>
              <a:t>Đặc trưng explicit</a:t>
            </a:r>
            <a:r>
              <a:rPr lang="en-US" baseline="0" smtClean="0"/>
              <a:t> không chỉ thể hiện những tính chất đặc trưng của liên kết mà còn thể hiện quy luật cân bằng xã hội. Ví dụ: a là bạn của b, b là bạn của c thì a cũng là bạn của c. Do đó, bên cạnh những quy luật tâm lý xã hội được thể hiện trong đặc trưng PNR, nếu ta bỏ qua những quy luật tâm lý xã hội này thì sẽ là một thiếu sót và giảm hiệu quả của quá trình dự đoán liên kết.</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34</a:t>
            </a:fld>
            <a:endParaRPr lang="en-US"/>
          </a:p>
        </p:txBody>
      </p:sp>
    </p:spTree>
    <p:extLst>
      <p:ext uri="{BB962C8B-B14F-4D97-AF65-F5344CB8AC3E}">
        <p14:creationId xmlns:p14="http://schemas.microsoft.com/office/powerpoint/2010/main" val="1714318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Đặc trưng </a:t>
                </a:r>
                <a:r>
                  <a:rPr lang="en-US" sz="1200" b="1" i="1" kern="1200">
                    <a:solidFill>
                      <a:schemeClr val="tx1"/>
                    </a:solidFill>
                    <a:effectLst/>
                    <a:latin typeface="+mn-lt"/>
                    <a:ea typeface="+mn-ea"/>
                    <a:cs typeface="+mn-cs"/>
                  </a:rPr>
                  <a:t>latent</a:t>
                </a:r>
                <a:r>
                  <a:rPr lang="en-US" sz="1200" kern="1200">
                    <a:solidFill>
                      <a:schemeClr val="tx1"/>
                    </a:solidFill>
                    <a:effectLst/>
                    <a:latin typeface="+mn-lt"/>
                    <a:ea typeface="+mn-ea"/>
                    <a:cs typeface="+mn-cs"/>
                  </a:rPr>
                  <a:t> của các đỉnh trong đồ thị hỗ trợ và đồ thị mục tiêu được biểu diễn trên cùng một không gian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m:t>
                        </m:r>
                      </m:e>
                      <m:sub>
                        <m:r>
                          <a:rPr lang="en-US" sz="1200" i="1" kern="1200">
                            <a:solidFill>
                              <a:schemeClr val="tx1"/>
                            </a:solidFill>
                            <a:effectLst/>
                            <a:latin typeface="Cambria Math"/>
                            <a:ea typeface="+mn-ea"/>
                            <a:cs typeface="+mn-cs"/>
                          </a:rPr>
                          <m:t>𝑘</m:t>
                        </m:r>
                      </m:sub>
                    </m:sSub>
                  </m:oMath>
                </a14:m>
                <a:r>
                  <a:rPr lang="en-US" sz="1200" kern="1200">
                    <a:solidFill>
                      <a:schemeClr val="tx1"/>
                    </a:solidFill>
                    <a:effectLst/>
                    <a:latin typeface="+mn-lt"/>
                    <a:ea typeface="+mn-ea"/>
                    <a:cs typeface="+mn-cs"/>
                  </a:rPr>
                  <a:t> thông qua 4 ma trận đặc trưng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𝑈</m:t>
                        </m:r>
                      </m:e>
                      <m:sub>
                        <m:r>
                          <a:rPr lang="en-US" sz="1200" i="1" kern="1200">
                            <a:solidFill>
                              <a:schemeClr val="tx1"/>
                            </a:solidFill>
                            <a:effectLst/>
                            <a:latin typeface="Cambria Math"/>
                            <a:ea typeface="+mn-ea"/>
                            <a:cs typeface="+mn-cs"/>
                          </a:rPr>
                          <m:t>𝑡</m:t>
                        </m:r>
                      </m:sub>
                    </m:sSub>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 </m:t>
                        </m:r>
                        <m:r>
                          <a:rPr lang="en-US" sz="1200" i="1" kern="1200">
                            <a:solidFill>
                              <a:schemeClr val="tx1"/>
                            </a:solidFill>
                            <a:effectLst/>
                            <a:latin typeface="Cambria Math"/>
                            <a:ea typeface="+mn-ea"/>
                            <a:cs typeface="+mn-cs"/>
                          </a:rPr>
                          <m:t>𝑉</m:t>
                        </m:r>
                      </m:e>
                      <m:sub>
                        <m:r>
                          <a:rPr lang="en-US" sz="1200" i="1" kern="1200">
                            <a:solidFill>
                              <a:schemeClr val="tx1"/>
                            </a:solidFill>
                            <a:effectLst/>
                            <a:latin typeface="Cambria Math"/>
                            <a:ea typeface="+mn-ea"/>
                            <a:cs typeface="+mn-cs"/>
                          </a:rPr>
                          <m:t>𝑡</m:t>
                        </m:r>
                      </m:sub>
                    </m:sSub>
                    <m:r>
                      <a:rPr lang="en-US" sz="1200" i="1"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𝑈</m:t>
                        </m:r>
                      </m:e>
                      <m:sub>
                        <m:r>
                          <a:rPr lang="en-US" sz="1200" i="1" kern="1200">
                            <a:solidFill>
                              <a:schemeClr val="tx1"/>
                            </a:solidFill>
                            <a:effectLst/>
                            <a:latin typeface="Cambria Math"/>
                            <a:ea typeface="+mn-ea"/>
                            <a:cs typeface="+mn-cs"/>
                          </a:rPr>
                          <m:t>𝑠</m:t>
                        </m:r>
                      </m:sub>
                    </m:sSub>
                    <m:r>
                      <a:rPr lang="en-US" sz="1200" i="1"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𝑉</m:t>
                        </m:r>
                      </m:e>
                      <m:sub>
                        <m:r>
                          <a:rPr lang="en-US" sz="1200" i="1" kern="1200">
                            <a:solidFill>
                              <a:schemeClr val="tx1"/>
                            </a:solidFill>
                            <a:effectLst/>
                            <a:latin typeface="Cambria Math"/>
                            <a:ea typeface="+mn-ea"/>
                            <a:cs typeface="+mn-cs"/>
                          </a:rPr>
                          <m:t>𝑠</m:t>
                        </m:r>
                      </m:sub>
                    </m:sSub>
                  </m:oMath>
                </a14:m>
                <a:r>
                  <a:rPr lang="en-US" sz="1200" kern="1200">
                    <a:solidFill>
                      <a:schemeClr val="tx1"/>
                    </a:solidFill>
                    <a:effectLst/>
                    <a:latin typeface="+mn-lt"/>
                    <a:ea typeface="+mn-ea"/>
                    <a:cs typeface="+mn-cs"/>
                  </a:rPr>
                  <a:t>.</a:t>
                </a:r>
              </a:p>
              <a:p>
                <a:pPr marL="171450" lvl="0" indent="-171450">
                  <a:buFont typeface="Arial" panose="020B0604020202020204" pitchFamily="34" charset="0"/>
                  <a:buChar char="•"/>
                </a:pP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𝑈</m:t>
                        </m:r>
                      </m:e>
                      <m:sub>
                        <m:r>
                          <a:rPr lang="en-US" sz="1200" i="1" kern="1200">
                            <a:solidFill>
                              <a:schemeClr val="tx1"/>
                            </a:solidFill>
                            <a:effectLst/>
                            <a:latin typeface="Cambria Math"/>
                            <a:ea typeface="+mn-ea"/>
                            <a:cs typeface="+mn-cs"/>
                          </a:rPr>
                          <m:t>𝑡</m:t>
                        </m:r>
                      </m:sub>
                    </m:sSub>
                  </m:oMath>
                </a14:m>
                <a:r>
                  <a:rPr lang="en-US" sz="1200" kern="1200">
                    <a:solidFill>
                      <a:schemeClr val="tx1"/>
                    </a:solidFill>
                    <a:effectLst/>
                    <a:latin typeface="+mn-lt"/>
                    <a:ea typeface="+mn-ea"/>
                    <a:cs typeface="+mn-cs"/>
                  </a:rPr>
                  <a:t>: dòng thứ </a:t>
                </a:r>
                <a14:m>
                  <m:oMath xmlns:m="http://schemas.openxmlformats.org/officeDocument/2006/math">
                    <m:r>
                      <a:rPr lang="en-US" sz="1200" i="1" kern="1200">
                        <a:solidFill>
                          <a:schemeClr val="tx1"/>
                        </a:solidFill>
                        <a:effectLst/>
                        <a:latin typeface="Cambria Math"/>
                        <a:ea typeface="+mn-ea"/>
                        <a:cs typeface="+mn-cs"/>
                      </a:rPr>
                      <m:t>𝑖</m:t>
                    </m:r>
                  </m:oMath>
                </a14:m>
                <a:r>
                  <a:rPr lang="en-US" sz="1200" kern="1200">
                    <a:solidFill>
                      <a:schemeClr val="tx1"/>
                    </a:solidFill>
                    <a:effectLst/>
                    <a:latin typeface="+mn-lt"/>
                    <a:ea typeface="+mn-ea"/>
                    <a:cs typeface="+mn-cs"/>
                  </a:rPr>
                  <a:t> thể hiện </a:t>
                </a:r>
                <a14:m>
                  <m:oMath xmlns:m="http://schemas.openxmlformats.org/officeDocument/2006/math">
                    <m:r>
                      <a:rPr lang="en-US" sz="1200" i="1" kern="1200">
                        <a:solidFill>
                          <a:schemeClr val="tx1"/>
                        </a:solidFill>
                        <a:effectLst/>
                        <a:latin typeface="Cambria Math"/>
                        <a:ea typeface="+mn-ea"/>
                        <a:cs typeface="+mn-cs"/>
                      </a:rPr>
                      <m:t>𝑘</m:t>
                    </m:r>
                  </m:oMath>
                </a14:m>
                <a:r>
                  <a:rPr lang="en-US" sz="1200" kern="1200">
                    <a:solidFill>
                      <a:schemeClr val="tx1"/>
                    </a:solidFill>
                    <a:effectLst/>
                    <a:latin typeface="+mn-lt"/>
                    <a:ea typeface="+mn-ea"/>
                    <a:cs typeface="+mn-cs"/>
                  </a:rPr>
                  <a:t> đặc trưng liên kết ra của đỉnh </a:t>
                </a:r>
                <a14:m>
                  <m:oMath xmlns:m="http://schemas.openxmlformats.org/officeDocument/2006/math">
                    <m:r>
                      <a:rPr lang="en-US" sz="1200" i="1" kern="1200">
                        <a:solidFill>
                          <a:schemeClr val="tx1"/>
                        </a:solidFill>
                        <a:effectLst/>
                        <a:latin typeface="Cambria Math"/>
                        <a:ea typeface="+mn-ea"/>
                        <a:cs typeface="+mn-cs"/>
                      </a:rPr>
                      <m:t>𝑢</m:t>
                    </m:r>
                    <m:r>
                      <a:rPr lang="en-US" sz="1200" i="1" kern="1200">
                        <a:solidFill>
                          <a:schemeClr val="tx1"/>
                        </a:solidFill>
                        <a:effectLst/>
                        <a:latin typeface="Cambria Math"/>
                        <a:ea typeface="+mn-ea"/>
                        <a:cs typeface="+mn-cs"/>
                      </a:rPr>
                      <m:t> (</m:t>
                    </m:r>
                    <m:r>
                      <a:rPr lang="en-US" sz="1200" i="1" kern="1200">
                        <a:solidFill>
                          <a:schemeClr val="tx1"/>
                        </a:solidFill>
                        <a:effectLst/>
                        <a:latin typeface="Cambria Math"/>
                        <a:ea typeface="+mn-ea"/>
                        <a:cs typeface="+mn-cs"/>
                      </a:rPr>
                      <m:t>𝑢</m:t>
                    </m:r>
                    <m:r>
                      <a:rPr lang="en-US" sz="1200" i="1"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𝑉</m:t>
                        </m:r>
                      </m:e>
                      <m:sub>
                        <m:r>
                          <a:rPr lang="en-US" sz="1200" i="1" kern="1200">
                            <a:solidFill>
                              <a:schemeClr val="tx1"/>
                            </a:solidFill>
                            <a:effectLst/>
                            <a:latin typeface="Cambria Math"/>
                            <a:ea typeface="+mn-ea"/>
                            <a:cs typeface="+mn-cs"/>
                          </a:rPr>
                          <m:t>𝑡</m:t>
                        </m:r>
                      </m:sub>
                    </m:sSub>
                    <m:r>
                      <a:rPr lang="en-US" sz="1200" i="1" kern="1200">
                        <a:solidFill>
                          <a:schemeClr val="tx1"/>
                        </a:solidFill>
                        <a:effectLst/>
                        <a:latin typeface="Cambria Math"/>
                        <a:ea typeface="+mn-ea"/>
                        <a:cs typeface="+mn-cs"/>
                      </a:rPr>
                      <m:t>)</m:t>
                    </m:r>
                  </m:oMath>
                </a14:m>
                <a:r>
                  <a:rPr lang="en-US" sz="1200" kern="1200">
                    <a:solidFill>
                      <a:schemeClr val="tx1"/>
                    </a:solidFill>
                    <a:effectLst/>
                    <a:latin typeface="+mn-lt"/>
                    <a:ea typeface="+mn-ea"/>
                    <a:cs typeface="+mn-cs"/>
                  </a:rPr>
                  <a:t> trên không gian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m:t>
                        </m:r>
                      </m:e>
                      <m:sub>
                        <m:r>
                          <a:rPr lang="en-US" sz="1200" i="1" kern="1200">
                            <a:solidFill>
                              <a:schemeClr val="tx1"/>
                            </a:solidFill>
                            <a:effectLst/>
                            <a:latin typeface="Cambria Math"/>
                            <a:ea typeface="+mn-ea"/>
                            <a:cs typeface="+mn-cs"/>
                          </a:rPr>
                          <m:t>𝑘</m:t>
                        </m:r>
                      </m:sub>
                    </m:sSub>
                  </m:oMath>
                </a14:m>
                <a:r>
                  <a:rPr lang="en-US" sz="1200" kern="1200">
                    <a:solidFill>
                      <a:schemeClr val="tx1"/>
                    </a:solidFill>
                    <a:effectLst/>
                    <a:latin typeface="+mn-lt"/>
                    <a:ea typeface="+mn-ea"/>
                    <a:cs typeface="+mn-cs"/>
                  </a:rPr>
                  <a:t>.</a:t>
                </a:r>
              </a:p>
              <a:p>
                <a:pPr marL="171450" lvl="0" indent="-171450">
                  <a:buFont typeface="Arial" panose="020B0604020202020204" pitchFamily="34" charset="0"/>
                  <a:buChar char="•"/>
                </a:pP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𝑉</m:t>
                        </m:r>
                      </m:e>
                      <m:sub>
                        <m:r>
                          <a:rPr lang="en-US" sz="1200" i="1" kern="1200">
                            <a:solidFill>
                              <a:schemeClr val="tx1"/>
                            </a:solidFill>
                            <a:effectLst/>
                            <a:latin typeface="Cambria Math"/>
                            <a:ea typeface="+mn-ea"/>
                            <a:cs typeface="+mn-cs"/>
                          </a:rPr>
                          <m:t>𝑡</m:t>
                        </m:r>
                      </m:sub>
                    </m:sSub>
                  </m:oMath>
                </a14:m>
                <a:r>
                  <a:rPr lang="en-US" sz="1200" kern="1200">
                    <a:solidFill>
                      <a:schemeClr val="tx1"/>
                    </a:solidFill>
                    <a:effectLst/>
                    <a:latin typeface="+mn-lt"/>
                    <a:ea typeface="+mn-ea"/>
                    <a:cs typeface="+mn-cs"/>
                  </a:rPr>
                  <a:t>: dòng thứ </a:t>
                </a:r>
                <a14:m>
                  <m:oMath xmlns:m="http://schemas.openxmlformats.org/officeDocument/2006/math">
                    <m:r>
                      <a:rPr lang="en-US" sz="1200" i="1" kern="1200">
                        <a:solidFill>
                          <a:schemeClr val="tx1"/>
                        </a:solidFill>
                        <a:effectLst/>
                        <a:latin typeface="Cambria Math"/>
                        <a:ea typeface="+mn-ea"/>
                        <a:cs typeface="+mn-cs"/>
                      </a:rPr>
                      <m:t>𝑖</m:t>
                    </m:r>
                  </m:oMath>
                </a14:m>
                <a:r>
                  <a:rPr lang="en-US" sz="1200" kern="1200">
                    <a:solidFill>
                      <a:schemeClr val="tx1"/>
                    </a:solidFill>
                    <a:effectLst/>
                    <a:latin typeface="+mn-lt"/>
                    <a:ea typeface="+mn-ea"/>
                    <a:cs typeface="+mn-cs"/>
                  </a:rPr>
                  <a:t> thể hiện </a:t>
                </a:r>
                <a14:m>
                  <m:oMath xmlns:m="http://schemas.openxmlformats.org/officeDocument/2006/math">
                    <m:r>
                      <a:rPr lang="en-US" sz="1200" i="1" kern="1200">
                        <a:solidFill>
                          <a:schemeClr val="tx1"/>
                        </a:solidFill>
                        <a:effectLst/>
                        <a:latin typeface="Cambria Math"/>
                        <a:ea typeface="+mn-ea"/>
                        <a:cs typeface="+mn-cs"/>
                      </a:rPr>
                      <m:t>𝑘</m:t>
                    </m:r>
                  </m:oMath>
                </a14:m>
                <a:r>
                  <a:rPr lang="en-US" sz="1200" kern="1200">
                    <a:solidFill>
                      <a:schemeClr val="tx1"/>
                    </a:solidFill>
                    <a:effectLst/>
                    <a:latin typeface="+mn-lt"/>
                    <a:ea typeface="+mn-ea"/>
                    <a:cs typeface="+mn-cs"/>
                  </a:rPr>
                  <a:t> đặc trưng liên kết vào của đỉnh </a:t>
                </a:r>
                <a14:m>
                  <m:oMath xmlns:m="http://schemas.openxmlformats.org/officeDocument/2006/math">
                    <m:r>
                      <a:rPr lang="en-US" sz="1200" i="1" kern="1200">
                        <a:solidFill>
                          <a:schemeClr val="tx1"/>
                        </a:solidFill>
                        <a:effectLst/>
                        <a:latin typeface="Cambria Math"/>
                        <a:ea typeface="+mn-ea"/>
                        <a:cs typeface="+mn-cs"/>
                      </a:rPr>
                      <m:t>𝑢</m:t>
                    </m:r>
                    <m:r>
                      <a:rPr lang="en-US" sz="1200" i="1" kern="1200">
                        <a:solidFill>
                          <a:schemeClr val="tx1"/>
                        </a:solidFill>
                        <a:effectLst/>
                        <a:latin typeface="Cambria Math"/>
                        <a:ea typeface="+mn-ea"/>
                        <a:cs typeface="+mn-cs"/>
                      </a:rPr>
                      <m:t> (</m:t>
                    </m:r>
                    <m:r>
                      <a:rPr lang="en-US" sz="1200" i="1" kern="1200">
                        <a:solidFill>
                          <a:schemeClr val="tx1"/>
                        </a:solidFill>
                        <a:effectLst/>
                        <a:latin typeface="Cambria Math"/>
                        <a:ea typeface="+mn-ea"/>
                        <a:cs typeface="+mn-cs"/>
                      </a:rPr>
                      <m:t>𝑢</m:t>
                    </m:r>
                    <m:r>
                      <a:rPr lang="en-US" sz="1200" i="1"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𝑉</m:t>
                        </m:r>
                      </m:e>
                      <m:sub>
                        <m:r>
                          <a:rPr lang="en-US" sz="1200" i="1" kern="1200">
                            <a:solidFill>
                              <a:schemeClr val="tx1"/>
                            </a:solidFill>
                            <a:effectLst/>
                            <a:latin typeface="Cambria Math"/>
                            <a:ea typeface="+mn-ea"/>
                            <a:cs typeface="+mn-cs"/>
                          </a:rPr>
                          <m:t>𝑡</m:t>
                        </m:r>
                      </m:sub>
                    </m:sSub>
                    <m:r>
                      <a:rPr lang="en-US" sz="1200" i="1" kern="1200">
                        <a:solidFill>
                          <a:schemeClr val="tx1"/>
                        </a:solidFill>
                        <a:effectLst/>
                        <a:latin typeface="Cambria Math"/>
                        <a:ea typeface="+mn-ea"/>
                        <a:cs typeface="+mn-cs"/>
                      </a:rPr>
                      <m:t>)</m:t>
                    </m:r>
                  </m:oMath>
                </a14:m>
                <a:r>
                  <a:rPr lang="en-US" sz="1200" kern="1200">
                    <a:solidFill>
                      <a:schemeClr val="tx1"/>
                    </a:solidFill>
                    <a:effectLst/>
                    <a:latin typeface="+mn-lt"/>
                    <a:ea typeface="+mn-ea"/>
                    <a:cs typeface="+mn-cs"/>
                  </a:rPr>
                  <a:t> trên không gian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m:t>
                        </m:r>
                      </m:e>
                      <m:sub>
                        <m:r>
                          <a:rPr lang="en-US" sz="1200" i="1" kern="1200">
                            <a:solidFill>
                              <a:schemeClr val="tx1"/>
                            </a:solidFill>
                            <a:effectLst/>
                            <a:latin typeface="Cambria Math"/>
                            <a:ea typeface="+mn-ea"/>
                            <a:cs typeface="+mn-cs"/>
                          </a:rPr>
                          <m:t>𝑘</m:t>
                        </m:r>
                      </m:sub>
                    </m:sSub>
                  </m:oMath>
                </a14:m>
                <a:r>
                  <a:rPr lang="en-US" sz="1200" kern="1200">
                    <a:solidFill>
                      <a:schemeClr val="tx1"/>
                    </a:solidFill>
                    <a:effectLst/>
                    <a:latin typeface="+mn-lt"/>
                    <a:ea typeface="+mn-ea"/>
                    <a:cs typeface="+mn-cs"/>
                  </a:rPr>
                  <a:t>.</a:t>
                </a:r>
              </a:p>
              <a:p>
                <a:pPr marL="171450" lvl="0" indent="-171450">
                  <a:buFont typeface="Arial" panose="020B0604020202020204" pitchFamily="34" charset="0"/>
                  <a:buChar char="•"/>
                </a:pP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𝑈</m:t>
                        </m:r>
                      </m:e>
                      <m:sub>
                        <m:r>
                          <a:rPr lang="en-US" sz="1200" i="1" kern="1200">
                            <a:solidFill>
                              <a:schemeClr val="tx1"/>
                            </a:solidFill>
                            <a:effectLst/>
                            <a:latin typeface="Cambria Math"/>
                            <a:ea typeface="+mn-ea"/>
                            <a:cs typeface="+mn-cs"/>
                          </a:rPr>
                          <m:t>𝑠</m:t>
                        </m:r>
                      </m:sub>
                    </m:sSub>
                  </m:oMath>
                </a14:m>
                <a:r>
                  <a:rPr lang="en-US" sz="1200" kern="1200">
                    <a:solidFill>
                      <a:schemeClr val="tx1"/>
                    </a:solidFill>
                    <a:effectLst/>
                    <a:latin typeface="+mn-lt"/>
                    <a:ea typeface="+mn-ea"/>
                    <a:cs typeface="+mn-cs"/>
                  </a:rPr>
                  <a:t>: dòng thứ </a:t>
                </a:r>
                <a14:m>
                  <m:oMath xmlns:m="http://schemas.openxmlformats.org/officeDocument/2006/math">
                    <m:r>
                      <a:rPr lang="en-US" sz="1200" i="1" kern="1200">
                        <a:solidFill>
                          <a:schemeClr val="tx1"/>
                        </a:solidFill>
                        <a:effectLst/>
                        <a:latin typeface="Cambria Math"/>
                        <a:ea typeface="+mn-ea"/>
                        <a:cs typeface="+mn-cs"/>
                      </a:rPr>
                      <m:t>𝑖</m:t>
                    </m:r>
                  </m:oMath>
                </a14:m>
                <a:r>
                  <a:rPr lang="en-US" sz="1200" kern="1200">
                    <a:solidFill>
                      <a:schemeClr val="tx1"/>
                    </a:solidFill>
                    <a:effectLst/>
                    <a:latin typeface="+mn-lt"/>
                    <a:ea typeface="+mn-ea"/>
                    <a:cs typeface="+mn-cs"/>
                  </a:rPr>
                  <a:t> thể hiện </a:t>
                </a:r>
                <a14:m>
                  <m:oMath xmlns:m="http://schemas.openxmlformats.org/officeDocument/2006/math">
                    <m:r>
                      <a:rPr lang="en-US" sz="1200" i="1" kern="1200">
                        <a:solidFill>
                          <a:schemeClr val="tx1"/>
                        </a:solidFill>
                        <a:effectLst/>
                        <a:latin typeface="Cambria Math"/>
                        <a:ea typeface="+mn-ea"/>
                        <a:cs typeface="+mn-cs"/>
                      </a:rPr>
                      <m:t>𝑘</m:t>
                    </m:r>
                  </m:oMath>
                </a14:m>
                <a:r>
                  <a:rPr lang="en-US" sz="1200" kern="1200">
                    <a:solidFill>
                      <a:schemeClr val="tx1"/>
                    </a:solidFill>
                    <a:effectLst/>
                    <a:latin typeface="+mn-lt"/>
                    <a:ea typeface="+mn-ea"/>
                    <a:cs typeface="+mn-cs"/>
                  </a:rPr>
                  <a:t> đặc trưng liên kết ra của đỉnh </a:t>
                </a:r>
                <a14:m>
                  <m:oMath xmlns:m="http://schemas.openxmlformats.org/officeDocument/2006/math">
                    <m:r>
                      <a:rPr lang="en-US" sz="1200" i="1" kern="1200">
                        <a:solidFill>
                          <a:schemeClr val="tx1"/>
                        </a:solidFill>
                        <a:effectLst/>
                        <a:latin typeface="Cambria Math"/>
                        <a:ea typeface="+mn-ea"/>
                        <a:cs typeface="+mn-cs"/>
                      </a:rPr>
                      <m:t>𝑢</m:t>
                    </m:r>
                    <m:r>
                      <a:rPr lang="en-US" sz="1200" i="1" kern="1200">
                        <a:solidFill>
                          <a:schemeClr val="tx1"/>
                        </a:solidFill>
                        <a:effectLst/>
                        <a:latin typeface="Cambria Math"/>
                        <a:ea typeface="+mn-ea"/>
                        <a:cs typeface="+mn-cs"/>
                      </a:rPr>
                      <m:t> (</m:t>
                    </m:r>
                    <m:r>
                      <a:rPr lang="en-US" sz="1200" i="1" kern="1200">
                        <a:solidFill>
                          <a:schemeClr val="tx1"/>
                        </a:solidFill>
                        <a:effectLst/>
                        <a:latin typeface="Cambria Math"/>
                        <a:ea typeface="+mn-ea"/>
                        <a:cs typeface="+mn-cs"/>
                      </a:rPr>
                      <m:t>𝑢</m:t>
                    </m:r>
                    <m:r>
                      <a:rPr lang="en-US" sz="1200" i="1"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𝑉</m:t>
                        </m:r>
                      </m:e>
                      <m:sub>
                        <m:r>
                          <a:rPr lang="en-US" sz="1200" i="1" kern="1200">
                            <a:solidFill>
                              <a:schemeClr val="tx1"/>
                            </a:solidFill>
                            <a:effectLst/>
                            <a:latin typeface="Cambria Math"/>
                            <a:ea typeface="+mn-ea"/>
                            <a:cs typeface="+mn-cs"/>
                          </a:rPr>
                          <m:t>𝑠</m:t>
                        </m:r>
                      </m:sub>
                    </m:sSub>
                    <m:r>
                      <a:rPr lang="en-US" sz="1200" i="1" kern="1200">
                        <a:solidFill>
                          <a:schemeClr val="tx1"/>
                        </a:solidFill>
                        <a:effectLst/>
                        <a:latin typeface="Cambria Math"/>
                        <a:ea typeface="+mn-ea"/>
                        <a:cs typeface="+mn-cs"/>
                      </a:rPr>
                      <m:t>)</m:t>
                    </m:r>
                  </m:oMath>
                </a14:m>
                <a:r>
                  <a:rPr lang="en-US" sz="1200" kern="1200">
                    <a:solidFill>
                      <a:schemeClr val="tx1"/>
                    </a:solidFill>
                    <a:effectLst/>
                    <a:latin typeface="+mn-lt"/>
                    <a:ea typeface="+mn-ea"/>
                    <a:cs typeface="+mn-cs"/>
                  </a:rPr>
                  <a:t> trên không gian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m:t>
                        </m:r>
                      </m:e>
                      <m:sub>
                        <m:r>
                          <a:rPr lang="en-US" sz="1200" i="1" kern="1200">
                            <a:solidFill>
                              <a:schemeClr val="tx1"/>
                            </a:solidFill>
                            <a:effectLst/>
                            <a:latin typeface="Cambria Math"/>
                            <a:ea typeface="+mn-ea"/>
                            <a:cs typeface="+mn-cs"/>
                          </a:rPr>
                          <m:t>𝑘</m:t>
                        </m:r>
                      </m:sub>
                    </m:sSub>
                  </m:oMath>
                </a14:m>
                <a:r>
                  <a:rPr lang="en-US" sz="1200" kern="1200">
                    <a:solidFill>
                      <a:schemeClr val="tx1"/>
                    </a:solidFill>
                    <a:effectLst/>
                    <a:latin typeface="+mn-lt"/>
                    <a:ea typeface="+mn-ea"/>
                    <a:cs typeface="+mn-cs"/>
                  </a:rPr>
                  <a:t>.</a:t>
                </a:r>
              </a:p>
              <a:p>
                <a:pPr marL="171450" lvl="0" indent="-171450">
                  <a:buFont typeface="Arial" panose="020B0604020202020204" pitchFamily="34" charset="0"/>
                  <a:buChar char="•"/>
                </a:pP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𝑉</m:t>
                        </m:r>
                      </m:e>
                      <m:sub>
                        <m:r>
                          <a:rPr lang="en-US" sz="1200" i="1" kern="1200">
                            <a:solidFill>
                              <a:schemeClr val="tx1"/>
                            </a:solidFill>
                            <a:effectLst/>
                            <a:latin typeface="Cambria Math"/>
                            <a:ea typeface="+mn-ea"/>
                            <a:cs typeface="+mn-cs"/>
                          </a:rPr>
                          <m:t>𝑠</m:t>
                        </m:r>
                      </m:sub>
                    </m:sSub>
                  </m:oMath>
                </a14:m>
                <a:r>
                  <a:rPr lang="en-US" sz="1200" kern="1200">
                    <a:solidFill>
                      <a:schemeClr val="tx1"/>
                    </a:solidFill>
                    <a:effectLst/>
                    <a:latin typeface="+mn-lt"/>
                    <a:ea typeface="+mn-ea"/>
                    <a:cs typeface="+mn-cs"/>
                  </a:rPr>
                  <a:t>: dòng thứ </a:t>
                </a:r>
                <a14:m>
                  <m:oMath xmlns:m="http://schemas.openxmlformats.org/officeDocument/2006/math">
                    <m:r>
                      <a:rPr lang="en-US" sz="1200" i="1" kern="1200">
                        <a:solidFill>
                          <a:schemeClr val="tx1"/>
                        </a:solidFill>
                        <a:effectLst/>
                        <a:latin typeface="Cambria Math"/>
                        <a:ea typeface="+mn-ea"/>
                        <a:cs typeface="+mn-cs"/>
                      </a:rPr>
                      <m:t>𝑖</m:t>
                    </m:r>
                  </m:oMath>
                </a14:m>
                <a:r>
                  <a:rPr lang="en-US" sz="1200" kern="1200">
                    <a:solidFill>
                      <a:schemeClr val="tx1"/>
                    </a:solidFill>
                    <a:effectLst/>
                    <a:latin typeface="+mn-lt"/>
                    <a:ea typeface="+mn-ea"/>
                    <a:cs typeface="+mn-cs"/>
                  </a:rPr>
                  <a:t> thể hiện </a:t>
                </a:r>
                <a14:m>
                  <m:oMath xmlns:m="http://schemas.openxmlformats.org/officeDocument/2006/math">
                    <m:r>
                      <a:rPr lang="en-US" sz="1200" i="1" kern="1200">
                        <a:solidFill>
                          <a:schemeClr val="tx1"/>
                        </a:solidFill>
                        <a:effectLst/>
                        <a:latin typeface="Cambria Math"/>
                        <a:ea typeface="+mn-ea"/>
                        <a:cs typeface="+mn-cs"/>
                      </a:rPr>
                      <m:t>𝑘</m:t>
                    </m:r>
                  </m:oMath>
                </a14:m>
                <a:r>
                  <a:rPr lang="en-US" sz="1200" kern="1200">
                    <a:solidFill>
                      <a:schemeClr val="tx1"/>
                    </a:solidFill>
                    <a:effectLst/>
                    <a:latin typeface="+mn-lt"/>
                    <a:ea typeface="+mn-ea"/>
                    <a:cs typeface="+mn-cs"/>
                  </a:rPr>
                  <a:t> đặc trưng liên kết vào của đỉnh </a:t>
                </a:r>
                <a14:m>
                  <m:oMath xmlns:m="http://schemas.openxmlformats.org/officeDocument/2006/math">
                    <m:r>
                      <a:rPr lang="en-US" sz="1200" i="1" kern="1200">
                        <a:solidFill>
                          <a:schemeClr val="tx1"/>
                        </a:solidFill>
                        <a:effectLst/>
                        <a:latin typeface="Cambria Math"/>
                        <a:ea typeface="+mn-ea"/>
                        <a:cs typeface="+mn-cs"/>
                      </a:rPr>
                      <m:t>𝑢</m:t>
                    </m:r>
                    <m:r>
                      <a:rPr lang="en-US" sz="1200" i="1" kern="1200">
                        <a:solidFill>
                          <a:schemeClr val="tx1"/>
                        </a:solidFill>
                        <a:effectLst/>
                        <a:latin typeface="Cambria Math"/>
                        <a:ea typeface="+mn-ea"/>
                        <a:cs typeface="+mn-cs"/>
                      </a:rPr>
                      <m:t> (</m:t>
                    </m:r>
                    <m:r>
                      <a:rPr lang="en-US" sz="1200" i="1" kern="1200">
                        <a:solidFill>
                          <a:schemeClr val="tx1"/>
                        </a:solidFill>
                        <a:effectLst/>
                        <a:latin typeface="Cambria Math"/>
                        <a:ea typeface="+mn-ea"/>
                        <a:cs typeface="+mn-cs"/>
                      </a:rPr>
                      <m:t>𝑢</m:t>
                    </m:r>
                    <m:r>
                      <a:rPr lang="en-US" sz="1200" i="1"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𝑉</m:t>
                        </m:r>
                      </m:e>
                      <m:sub>
                        <m:r>
                          <a:rPr lang="en-US" sz="1200" i="1" kern="1200">
                            <a:solidFill>
                              <a:schemeClr val="tx1"/>
                            </a:solidFill>
                            <a:effectLst/>
                            <a:latin typeface="Cambria Math"/>
                            <a:ea typeface="+mn-ea"/>
                            <a:cs typeface="+mn-cs"/>
                          </a:rPr>
                          <m:t>𝑠</m:t>
                        </m:r>
                      </m:sub>
                    </m:sSub>
                    <m:r>
                      <a:rPr lang="en-US" sz="1200" i="1" kern="1200">
                        <a:solidFill>
                          <a:schemeClr val="tx1"/>
                        </a:solidFill>
                        <a:effectLst/>
                        <a:latin typeface="Cambria Math"/>
                        <a:ea typeface="+mn-ea"/>
                        <a:cs typeface="+mn-cs"/>
                      </a:rPr>
                      <m:t>)</m:t>
                    </m:r>
                  </m:oMath>
                </a14:m>
                <a:r>
                  <a:rPr lang="en-US" sz="1200" kern="1200">
                    <a:solidFill>
                      <a:schemeClr val="tx1"/>
                    </a:solidFill>
                    <a:effectLst/>
                    <a:latin typeface="+mn-lt"/>
                    <a:ea typeface="+mn-ea"/>
                    <a:cs typeface="+mn-cs"/>
                  </a:rPr>
                  <a:t>trên không gian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m:t>
                        </m:r>
                      </m:e>
                      <m:sub>
                        <m:r>
                          <a:rPr lang="en-US" sz="1200" i="1" kern="1200">
                            <a:solidFill>
                              <a:schemeClr val="tx1"/>
                            </a:solidFill>
                            <a:effectLst/>
                            <a:latin typeface="Cambria Math"/>
                            <a:ea typeface="+mn-ea"/>
                            <a:cs typeface="+mn-cs"/>
                          </a:rPr>
                          <m:t>𝑘</m:t>
                        </m:r>
                      </m:sub>
                    </m:sSub>
                  </m:oMath>
                </a14:m>
                <a:r>
                  <a:rPr lang="en-US" sz="1200" kern="1200">
                    <a:solidFill>
                      <a:schemeClr val="tx1"/>
                    </a:solidFill>
                    <a:effectLst/>
                    <a:latin typeface="+mn-lt"/>
                    <a:ea typeface="+mn-ea"/>
                    <a:cs typeface="+mn-cs"/>
                  </a:rPr>
                  <a:t>.</a:t>
                </a:r>
              </a:p>
              <a:p>
                <a:endParaRPr lang="en-US"/>
              </a:p>
            </p:txBody>
          </p:sp>
        </mc:Choice>
        <mc:Fallback xmlns="">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Đặc trưng </a:t>
                </a:r>
                <a:r>
                  <a:rPr lang="en-US" sz="1200" b="1" i="1" kern="1200">
                    <a:solidFill>
                      <a:schemeClr val="tx1"/>
                    </a:solidFill>
                    <a:effectLst/>
                    <a:latin typeface="+mn-lt"/>
                    <a:ea typeface="+mn-ea"/>
                    <a:cs typeface="+mn-cs"/>
                  </a:rPr>
                  <a:t>latent</a:t>
                </a:r>
                <a:r>
                  <a:rPr lang="en-US" sz="1200" kern="1200">
                    <a:solidFill>
                      <a:schemeClr val="tx1"/>
                    </a:solidFill>
                    <a:effectLst/>
                    <a:latin typeface="+mn-lt"/>
                    <a:ea typeface="+mn-ea"/>
                    <a:cs typeface="+mn-cs"/>
                  </a:rPr>
                  <a:t> của các đỉnh trong đồ thị hỗ trợ và đồ thị mục tiêu được biểu diễn trên cùng một không gian </a:t>
                </a:r>
                <a:r>
                  <a:rPr lang="en-US" sz="1200" i="0" kern="1200">
                    <a:solidFill>
                      <a:schemeClr val="tx1"/>
                    </a:solidFill>
                    <a:effectLst/>
                    <a:latin typeface="+mn-lt"/>
                    <a:ea typeface="+mn-ea"/>
                    <a:cs typeface="+mn-cs"/>
                  </a:rPr>
                  <a:t>∑_𝑘</a:t>
                </a:r>
                <a:r>
                  <a:rPr lang="en-US" sz="1200" kern="1200">
                    <a:solidFill>
                      <a:schemeClr val="tx1"/>
                    </a:solidFill>
                    <a:effectLst/>
                    <a:latin typeface="+mn-lt"/>
                    <a:ea typeface="+mn-ea"/>
                    <a:cs typeface="+mn-cs"/>
                  </a:rPr>
                  <a:t> thông qua 4 ma trận đặc trưng </a:t>
                </a:r>
                <a:r>
                  <a:rPr lang="en-US" sz="1200" i="0" kern="1200">
                    <a:solidFill>
                      <a:schemeClr val="tx1"/>
                    </a:solidFill>
                    <a:effectLst/>
                    <a:latin typeface="+mn-lt"/>
                    <a:ea typeface="+mn-ea"/>
                    <a:cs typeface="+mn-cs"/>
                  </a:rPr>
                  <a:t>𝑈_𝑡 〖, 𝑉〗_𝑡,𝑈_𝑠,𝑉_𝑠</a:t>
                </a:r>
                <a:r>
                  <a:rPr lang="en-US" sz="1200" kern="1200">
                    <a:solidFill>
                      <a:schemeClr val="tx1"/>
                    </a:solidFill>
                    <a:effectLst/>
                    <a:latin typeface="+mn-lt"/>
                    <a:ea typeface="+mn-ea"/>
                    <a:cs typeface="+mn-cs"/>
                  </a:rPr>
                  <a:t>.</a:t>
                </a:r>
              </a:p>
              <a:p>
                <a:pPr marL="171450" lvl="0" indent="-171450">
                  <a:buFont typeface="Arial" panose="020B0604020202020204" pitchFamily="34" charset="0"/>
                  <a:buChar char="•"/>
                </a:pPr>
                <a:r>
                  <a:rPr lang="en-US" sz="1200" i="0" kern="1200">
                    <a:solidFill>
                      <a:schemeClr val="tx1"/>
                    </a:solidFill>
                    <a:effectLst/>
                    <a:latin typeface="+mn-lt"/>
                    <a:ea typeface="+mn-ea"/>
                    <a:cs typeface="+mn-cs"/>
                  </a:rPr>
                  <a:t>𝑈_𝑡</a:t>
                </a:r>
                <a:r>
                  <a:rPr lang="en-US" sz="1200" kern="1200">
                    <a:solidFill>
                      <a:schemeClr val="tx1"/>
                    </a:solidFill>
                    <a:effectLst/>
                    <a:latin typeface="+mn-lt"/>
                    <a:ea typeface="+mn-ea"/>
                    <a:cs typeface="+mn-cs"/>
                  </a:rPr>
                  <a:t>: dòng thứ </a:t>
                </a:r>
                <a:r>
                  <a:rPr lang="en-US" sz="1200" i="0" kern="1200">
                    <a:solidFill>
                      <a:schemeClr val="tx1"/>
                    </a:solidFill>
                    <a:effectLst/>
                    <a:latin typeface="+mn-lt"/>
                    <a:ea typeface="+mn-ea"/>
                    <a:cs typeface="+mn-cs"/>
                  </a:rPr>
                  <a:t>𝑖</a:t>
                </a:r>
                <a:r>
                  <a:rPr lang="en-US" sz="1200" kern="1200">
                    <a:solidFill>
                      <a:schemeClr val="tx1"/>
                    </a:solidFill>
                    <a:effectLst/>
                    <a:latin typeface="+mn-lt"/>
                    <a:ea typeface="+mn-ea"/>
                    <a:cs typeface="+mn-cs"/>
                  </a:rPr>
                  <a:t> thể hiện </a:t>
                </a:r>
                <a:r>
                  <a:rPr lang="en-US" sz="1200" i="0" kern="1200">
                    <a:solidFill>
                      <a:schemeClr val="tx1"/>
                    </a:solidFill>
                    <a:effectLst/>
                    <a:latin typeface="+mn-lt"/>
                    <a:ea typeface="+mn-ea"/>
                    <a:cs typeface="+mn-cs"/>
                  </a:rPr>
                  <a:t>𝑘</a:t>
                </a:r>
                <a:r>
                  <a:rPr lang="en-US" sz="1200" kern="1200">
                    <a:solidFill>
                      <a:schemeClr val="tx1"/>
                    </a:solidFill>
                    <a:effectLst/>
                    <a:latin typeface="+mn-lt"/>
                    <a:ea typeface="+mn-ea"/>
                    <a:cs typeface="+mn-cs"/>
                  </a:rPr>
                  <a:t> đặc trưng liên kết ra của đỉnh </a:t>
                </a:r>
                <a:r>
                  <a:rPr lang="en-US" sz="1200" i="0" kern="1200">
                    <a:solidFill>
                      <a:schemeClr val="tx1"/>
                    </a:solidFill>
                    <a:effectLst/>
                    <a:latin typeface="+mn-lt"/>
                    <a:ea typeface="+mn-ea"/>
                    <a:cs typeface="+mn-cs"/>
                  </a:rPr>
                  <a:t>𝑢 (𝑢∈𝑉_𝑡)</a:t>
                </a:r>
                <a:r>
                  <a:rPr lang="en-US" sz="1200" kern="1200">
                    <a:solidFill>
                      <a:schemeClr val="tx1"/>
                    </a:solidFill>
                    <a:effectLst/>
                    <a:latin typeface="+mn-lt"/>
                    <a:ea typeface="+mn-ea"/>
                    <a:cs typeface="+mn-cs"/>
                  </a:rPr>
                  <a:t> trên không gian </a:t>
                </a:r>
                <a:r>
                  <a:rPr lang="en-US" sz="1200" i="0" kern="1200">
                    <a:solidFill>
                      <a:schemeClr val="tx1"/>
                    </a:solidFill>
                    <a:effectLst/>
                    <a:latin typeface="+mn-lt"/>
                    <a:ea typeface="+mn-ea"/>
                    <a:cs typeface="+mn-cs"/>
                  </a:rPr>
                  <a:t>∑_𝑘</a:t>
                </a:r>
                <a:r>
                  <a:rPr lang="en-US" sz="1200" kern="1200">
                    <a:solidFill>
                      <a:schemeClr val="tx1"/>
                    </a:solidFill>
                    <a:effectLst/>
                    <a:latin typeface="+mn-lt"/>
                    <a:ea typeface="+mn-ea"/>
                    <a:cs typeface="+mn-cs"/>
                  </a:rPr>
                  <a:t>.</a:t>
                </a:r>
              </a:p>
              <a:p>
                <a:pPr marL="171450" lvl="0" indent="-171450">
                  <a:buFont typeface="Arial" panose="020B0604020202020204" pitchFamily="34" charset="0"/>
                  <a:buChar char="•"/>
                </a:pPr>
                <a:r>
                  <a:rPr lang="en-US" sz="1200" i="0" kern="1200">
                    <a:solidFill>
                      <a:schemeClr val="tx1"/>
                    </a:solidFill>
                    <a:effectLst/>
                    <a:latin typeface="+mn-lt"/>
                    <a:ea typeface="+mn-ea"/>
                    <a:cs typeface="+mn-cs"/>
                  </a:rPr>
                  <a:t>𝑉_𝑡</a:t>
                </a:r>
                <a:r>
                  <a:rPr lang="en-US" sz="1200" kern="1200">
                    <a:solidFill>
                      <a:schemeClr val="tx1"/>
                    </a:solidFill>
                    <a:effectLst/>
                    <a:latin typeface="+mn-lt"/>
                    <a:ea typeface="+mn-ea"/>
                    <a:cs typeface="+mn-cs"/>
                  </a:rPr>
                  <a:t>: dòng thứ </a:t>
                </a:r>
                <a:r>
                  <a:rPr lang="en-US" sz="1200" i="0" kern="1200">
                    <a:solidFill>
                      <a:schemeClr val="tx1"/>
                    </a:solidFill>
                    <a:effectLst/>
                    <a:latin typeface="+mn-lt"/>
                    <a:ea typeface="+mn-ea"/>
                    <a:cs typeface="+mn-cs"/>
                  </a:rPr>
                  <a:t>𝑖</a:t>
                </a:r>
                <a:r>
                  <a:rPr lang="en-US" sz="1200" kern="1200">
                    <a:solidFill>
                      <a:schemeClr val="tx1"/>
                    </a:solidFill>
                    <a:effectLst/>
                    <a:latin typeface="+mn-lt"/>
                    <a:ea typeface="+mn-ea"/>
                    <a:cs typeface="+mn-cs"/>
                  </a:rPr>
                  <a:t> thể hiện </a:t>
                </a:r>
                <a:r>
                  <a:rPr lang="en-US" sz="1200" i="0" kern="1200">
                    <a:solidFill>
                      <a:schemeClr val="tx1"/>
                    </a:solidFill>
                    <a:effectLst/>
                    <a:latin typeface="+mn-lt"/>
                    <a:ea typeface="+mn-ea"/>
                    <a:cs typeface="+mn-cs"/>
                  </a:rPr>
                  <a:t>𝑘</a:t>
                </a:r>
                <a:r>
                  <a:rPr lang="en-US" sz="1200" kern="1200">
                    <a:solidFill>
                      <a:schemeClr val="tx1"/>
                    </a:solidFill>
                    <a:effectLst/>
                    <a:latin typeface="+mn-lt"/>
                    <a:ea typeface="+mn-ea"/>
                    <a:cs typeface="+mn-cs"/>
                  </a:rPr>
                  <a:t> đặc trưng liên kết vào của đỉnh </a:t>
                </a:r>
                <a:r>
                  <a:rPr lang="en-US" sz="1200" i="0" kern="1200">
                    <a:solidFill>
                      <a:schemeClr val="tx1"/>
                    </a:solidFill>
                    <a:effectLst/>
                    <a:latin typeface="+mn-lt"/>
                    <a:ea typeface="+mn-ea"/>
                    <a:cs typeface="+mn-cs"/>
                  </a:rPr>
                  <a:t>𝑢 (𝑢∈𝑉_𝑡)</a:t>
                </a:r>
                <a:r>
                  <a:rPr lang="en-US" sz="1200" kern="1200">
                    <a:solidFill>
                      <a:schemeClr val="tx1"/>
                    </a:solidFill>
                    <a:effectLst/>
                    <a:latin typeface="+mn-lt"/>
                    <a:ea typeface="+mn-ea"/>
                    <a:cs typeface="+mn-cs"/>
                  </a:rPr>
                  <a:t> trên không gian </a:t>
                </a:r>
                <a:r>
                  <a:rPr lang="en-US" sz="1200" i="0" kern="1200">
                    <a:solidFill>
                      <a:schemeClr val="tx1"/>
                    </a:solidFill>
                    <a:effectLst/>
                    <a:latin typeface="+mn-lt"/>
                    <a:ea typeface="+mn-ea"/>
                    <a:cs typeface="+mn-cs"/>
                  </a:rPr>
                  <a:t>∑_𝑘</a:t>
                </a:r>
                <a:r>
                  <a:rPr lang="en-US" sz="1200" kern="1200">
                    <a:solidFill>
                      <a:schemeClr val="tx1"/>
                    </a:solidFill>
                    <a:effectLst/>
                    <a:latin typeface="+mn-lt"/>
                    <a:ea typeface="+mn-ea"/>
                    <a:cs typeface="+mn-cs"/>
                  </a:rPr>
                  <a:t>.</a:t>
                </a:r>
              </a:p>
              <a:p>
                <a:pPr marL="171450" lvl="0" indent="-171450">
                  <a:buFont typeface="Arial" panose="020B0604020202020204" pitchFamily="34" charset="0"/>
                  <a:buChar char="•"/>
                </a:pPr>
                <a:r>
                  <a:rPr lang="en-US" sz="1200" i="0" kern="1200">
                    <a:solidFill>
                      <a:schemeClr val="tx1"/>
                    </a:solidFill>
                    <a:effectLst/>
                    <a:latin typeface="+mn-lt"/>
                    <a:ea typeface="+mn-ea"/>
                    <a:cs typeface="+mn-cs"/>
                  </a:rPr>
                  <a:t>𝑈_𝑠</a:t>
                </a:r>
                <a:r>
                  <a:rPr lang="en-US" sz="1200" kern="1200">
                    <a:solidFill>
                      <a:schemeClr val="tx1"/>
                    </a:solidFill>
                    <a:effectLst/>
                    <a:latin typeface="+mn-lt"/>
                    <a:ea typeface="+mn-ea"/>
                    <a:cs typeface="+mn-cs"/>
                  </a:rPr>
                  <a:t>: dòng thứ </a:t>
                </a:r>
                <a:r>
                  <a:rPr lang="en-US" sz="1200" i="0" kern="1200">
                    <a:solidFill>
                      <a:schemeClr val="tx1"/>
                    </a:solidFill>
                    <a:effectLst/>
                    <a:latin typeface="+mn-lt"/>
                    <a:ea typeface="+mn-ea"/>
                    <a:cs typeface="+mn-cs"/>
                  </a:rPr>
                  <a:t>𝑖</a:t>
                </a:r>
                <a:r>
                  <a:rPr lang="en-US" sz="1200" kern="1200">
                    <a:solidFill>
                      <a:schemeClr val="tx1"/>
                    </a:solidFill>
                    <a:effectLst/>
                    <a:latin typeface="+mn-lt"/>
                    <a:ea typeface="+mn-ea"/>
                    <a:cs typeface="+mn-cs"/>
                  </a:rPr>
                  <a:t> thể hiện </a:t>
                </a:r>
                <a:r>
                  <a:rPr lang="en-US" sz="1200" i="0" kern="1200">
                    <a:solidFill>
                      <a:schemeClr val="tx1"/>
                    </a:solidFill>
                    <a:effectLst/>
                    <a:latin typeface="+mn-lt"/>
                    <a:ea typeface="+mn-ea"/>
                    <a:cs typeface="+mn-cs"/>
                  </a:rPr>
                  <a:t>𝑘</a:t>
                </a:r>
                <a:r>
                  <a:rPr lang="en-US" sz="1200" kern="1200">
                    <a:solidFill>
                      <a:schemeClr val="tx1"/>
                    </a:solidFill>
                    <a:effectLst/>
                    <a:latin typeface="+mn-lt"/>
                    <a:ea typeface="+mn-ea"/>
                    <a:cs typeface="+mn-cs"/>
                  </a:rPr>
                  <a:t> đặc trưng liên kết ra của đỉnh </a:t>
                </a:r>
                <a:r>
                  <a:rPr lang="en-US" sz="1200" i="0" kern="1200">
                    <a:solidFill>
                      <a:schemeClr val="tx1"/>
                    </a:solidFill>
                    <a:effectLst/>
                    <a:latin typeface="+mn-lt"/>
                    <a:ea typeface="+mn-ea"/>
                    <a:cs typeface="+mn-cs"/>
                  </a:rPr>
                  <a:t>𝑢 (𝑢∈𝑉_𝑠)</a:t>
                </a:r>
                <a:r>
                  <a:rPr lang="en-US" sz="1200" kern="1200">
                    <a:solidFill>
                      <a:schemeClr val="tx1"/>
                    </a:solidFill>
                    <a:effectLst/>
                    <a:latin typeface="+mn-lt"/>
                    <a:ea typeface="+mn-ea"/>
                    <a:cs typeface="+mn-cs"/>
                  </a:rPr>
                  <a:t> trên không gian </a:t>
                </a:r>
                <a:r>
                  <a:rPr lang="en-US" sz="1200" i="0" kern="1200">
                    <a:solidFill>
                      <a:schemeClr val="tx1"/>
                    </a:solidFill>
                    <a:effectLst/>
                    <a:latin typeface="+mn-lt"/>
                    <a:ea typeface="+mn-ea"/>
                    <a:cs typeface="+mn-cs"/>
                  </a:rPr>
                  <a:t>∑_𝑘</a:t>
                </a:r>
                <a:r>
                  <a:rPr lang="en-US" sz="1200" kern="1200">
                    <a:solidFill>
                      <a:schemeClr val="tx1"/>
                    </a:solidFill>
                    <a:effectLst/>
                    <a:latin typeface="+mn-lt"/>
                    <a:ea typeface="+mn-ea"/>
                    <a:cs typeface="+mn-cs"/>
                  </a:rPr>
                  <a:t>.</a:t>
                </a:r>
              </a:p>
              <a:p>
                <a:pPr marL="171450" lvl="0" indent="-171450">
                  <a:buFont typeface="Arial" panose="020B0604020202020204" pitchFamily="34" charset="0"/>
                  <a:buChar char="•"/>
                </a:pPr>
                <a:r>
                  <a:rPr lang="en-US" sz="1200" i="0" kern="1200">
                    <a:solidFill>
                      <a:schemeClr val="tx1"/>
                    </a:solidFill>
                    <a:effectLst/>
                    <a:latin typeface="+mn-lt"/>
                    <a:ea typeface="+mn-ea"/>
                    <a:cs typeface="+mn-cs"/>
                  </a:rPr>
                  <a:t>𝑉_𝑠</a:t>
                </a:r>
                <a:r>
                  <a:rPr lang="en-US" sz="1200" kern="1200">
                    <a:solidFill>
                      <a:schemeClr val="tx1"/>
                    </a:solidFill>
                    <a:effectLst/>
                    <a:latin typeface="+mn-lt"/>
                    <a:ea typeface="+mn-ea"/>
                    <a:cs typeface="+mn-cs"/>
                  </a:rPr>
                  <a:t>: dòng thứ </a:t>
                </a:r>
                <a:r>
                  <a:rPr lang="en-US" sz="1200" i="0" kern="1200">
                    <a:solidFill>
                      <a:schemeClr val="tx1"/>
                    </a:solidFill>
                    <a:effectLst/>
                    <a:latin typeface="+mn-lt"/>
                    <a:ea typeface="+mn-ea"/>
                    <a:cs typeface="+mn-cs"/>
                  </a:rPr>
                  <a:t>𝑖</a:t>
                </a:r>
                <a:r>
                  <a:rPr lang="en-US" sz="1200" kern="1200">
                    <a:solidFill>
                      <a:schemeClr val="tx1"/>
                    </a:solidFill>
                    <a:effectLst/>
                    <a:latin typeface="+mn-lt"/>
                    <a:ea typeface="+mn-ea"/>
                    <a:cs typeface="+mn-cs"/>
                  </a:rPr>
                  <a:t> thể hiện </a:t>
                </a:r>
                <a:r>
                  <a:rPr lang="en-US" sz="1200" i="0" kern="1200">
                    <a:solidFill>
                      <a:schemeClr val="tx1"/>
                    </a:solidFill>
                    <a:effectLst/>
                    <a:latin typeface="+mn-lt"/>
                    <a:ea typeface="+mn-ea"/>
                    <a:cs typeface="+mn-cs"/>
                  </a:rPr>
                  <a:t>𝑘</a:t>
                </a:r>
                <a:r>
                  <a:rPr lang="en-US" sz="1200" kern="1200">
                    <a:solidFill>
                      <a:schemeClr val="tx1"/>
                    </a:solidFill>
                    <a:effectLst/>
                    <a:latin typeface="+mn-lt"/>
                    <a:ea typeface="+mn-ea"/>
                    <a:cs typeface="+mn-cs"/>
                  </a:rPr>
                  <a:t> đặc trưng liên kết vào của đỉnh </a:t>
                </a:r>
                <a:r>
                  <a:rPr lang="en-US" sz="1200" i="0" kern="1200">
                    <a:solidFill>
                      <a:schemeClr val="tx1"/>
                    </a:solidFill>
                    <a:effectLst/>
                    <a:latin typeface="+mn-lt"/>
                    <a:ea typeface="+mn-ea"/>
                    <a:cs typeface="+mn-cs"/>
                  </a:rPr>
                  <a:t>𝑢 (𝑢∈𝑉_𝑠)</a:t>
                </a:r>
                <a:r>
                  <a:rPr lang="en-US" sz="1200" kern="1200">
                    <a:solidFill>
                      <a:schemeClr val="tx1"/>
                    </a:solidFill>
                    <a:effectLst/>
                    <a:latin typeface="+mn-lt"/>
                    <a:ea typeface="+mn-ea"/>
                    <a:cs typeface="+mn-cs"/>
                  </a:rPr>
                  <a:t>trên không gian </a:t>
                </a:r>
                <a:r>
                  <a:rPr lang="en-US" sz="1200" i="0" kern="1200">
                    <a:solidFill>
                      <a:schemeClr val="tx1"/>
                    </a:solidFill>
                    <a:effectLst/>
                    <a:latin typeface="+mn-lt"/>
                    <a:ea typeface="+mn-ea"/>
                    <a:cs typeface="+mn-cs"/>
                  </a:rPr>
                  <a:t>∑_𝑘</a:t>
                </a:r>
                <a:r>
                  <a:rPr lang="en-US" sz="1200" kern="1200">
                    <a:solidFill>
                      <a:schemeClr val="tx1"/>
                    </a:solidFill>
                    <a:effectLst/>
                    <a:latin typeface="+mn-lt"/>
                    <a:ea typeface="+mn-ea"/>
                    <a:cs typeface="+mn-cs"/>
                  </a:rPr>
                  <a:t>.</a:t>
                </a:r>
              </a:p>
              <a:p>
                <a:endParaRPr lang="en-US"/>
              </a:p>
            </p:txBody>
          </p:sp>
        </mc:Fallback>
      </mc:AlternateContent>
      <p:sp>
        <p:nvSpPr>
          <p:cNvPr id="4" name="Slide Number Placeholder 3"/>
          <p:cNvSpPr>
            <a:spLocks noGrp="1"/>
          </p:cNvSpPr>
          <p:nvPr>
            <p:ph type="sldNum" sz="quarter" idx="10"/>
          </p:nvPr>
        </p:nvSpPr>
        <p:spPr/>
        <p:txBody>
          <a:bodyPr/>
          <a:lstStyle/>
          <a:p>
            <a:fld id="{D426F9D9-D220-4CAB-88E9-CDEA604BDB3E}" type="slidenum">
              <a:rPr lang="en-US" smtClean="0"/>
              <a:t>39</a:t>
            </a:fld>
            <a:endParaRPr lang="en-US"/>
          </a:p>
        </p:txBody>
      </p:sp>
    </p:spTree>
    <p:extLst>
      <p:ext uri="{BB962C8B-B14F-4D97-AF65-F5344CB8AC3E}">
        <p14:creationId xmlns:p14="http://schemas.microsoft.com/office/powerpoint/2010/main" val="1437126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Giải thích mã giả thuật toán TAS trên:</a:t>
                </a:r>
              </a:p>
              <a:p>
                <a:pPr lvl="0"/>
                <a:r>
                  <a:rPr lang="en-US" sz="1200" kern="1200">
                    <a:solidFill>
                      <a:schemeClr val="tx1"/>
                    </a:solidFill>
                    <a:effectLst/>
                    <a:latin typeface="+mn-lt"/>
                    <a:ea typeface="+mn-ea"/>
                    <a:cs typeface="+mn-cs"/>
                  </a:rPr>
                  <a:t>Dòng 1: tìm kích thước của 2 tập dữ liệu </a:t>
                </a:r>
                <a14:m>
                  <m:oMath xmlns:m="http://schemas.openxmlformats.org/officeDocument/2006/math">
                    <m:sSub>
                      <m:sSubPr>
                        <m:ctrlPr>
                          <a:rPr lang="en-US" sz="1100" i="1" kern="1200">
                            <a:solidFill>
                              <a:schemeClr val="tx1"/>
                            </a:solidFill>
                            <a:effectLst/>
                            <a:latin typeface="Cambria Math"/>
                            <a:ea typeface="+mn-ea"/>
                            <a:cs typeface="+mn-cs"/>
                          </a:rPr>
                        </m:ctrlPr>
                      </m:sSubPr>
                      <m:e>
                        <m:r>
                          <a:rPr lang="en-US" sz="1100" i="1" kern="1200">
                            <a:solidFill>
                              <a:schemeClr val="tx1"/>
                            </a:solidFill>
                            <a:effectLst/>
                            <a:latin typeface="Cambria Math"/>
                            <a:ea typeface="+mn-ea"/>
                            <a:cs typeface="+mn-cs"/>
                          </a:rPr>
                          <m:t>𝑇</m:t>
                        </m:r>
                      </m:e>
                      <m:sub>
                        <m:r>
                          <a:rPr lang="en-US" sz="1100" i="1" kern="1200">
                            <a:solidFill>
                              <a:schemeClr val="tx1"/>
                            </a:solidFill>
                            <a:effectLst/>
                            <a:latin typeface="Cambria Math"/>
                            <a:ea typeface="+mn-ea"/>
                            <a:cs typeface="+mn-cs"/>
                          </a:rPr>
                          <m:t>𝑠</m:t>
                        </m:r>
                      </m:sub>
                    </m:sSub>
                  </m:oMath>
                </a14:m>
                <a:r>
                  <a:rPr lang="en-US" sz="1100" kern="1200">
                    <a:solidFill>
                      <a:schemeClr val="tx1"/>
                    </a:solidFill>
                    <a:effectLst/>
                    <a:latin typeface="+mn-lt"/>
                    <a:ea typeface="+mn-ea"/>
                    <a:cs typeface="+mn-cs"/>
                  </a:rPr>
                  <a:t> và </a:t>
                </a:r>
                <a14:m>
                  <m:oMath xmlns:m="http://schemas.openxmlformats.org/officeDocument/2006/math">
                    <m:sSub>
                      <m:sSubPr>
                        <m:ctrlPr>
                          <a:rPr lang="en-US" sz="1100" i="1" kern="1200">
                            <a:solidFill>
                              <a:schemeClr val="tx1"/>
                            </a:solidFill>
                            <a:effectLst/>
                            <a:latin typeface="Cambria Math"/>
                            <a:ea typeface="+mn-ea"/>
                            <a:cs typeface="+mn-cs"/>
                          </a:rPr>
                        </m:ctrlPr>
                      </m:sSubPr>
                      <m:e>
                        <m:r>
                          <a:rPr lang="en-US" sz="1100" i="1" kern="1200">
                            <a:solidFill>
                              <a:schemeClr val="tx1"/>
                            </a:solidFill>
                            <a:effectLst/>
                            <a:latin typeface="Cambria Math"/>
                            <a:ea typeface="+mn-ea"/>
                            <a:cs typeface="+mn-cs"/>
                          </a:rPr>
                          <m:t>𝑇</m:t>
                        </m:r>
                      </m:e>
                      <m:sub>
                        <m:r>
                          <a:rPr lang="en-US" sz="1100" i="1" kern="1200">
                            <a:solidFill>
                              <a:schemeClr val="tx1"/>
                            </a:solidFill>
                            <a:effectLst/>
                            <a:latin typeface="Cambria Math"/>
                            <a:ea typeface="+mn-ea"/>
                            <a:cs typeface="+mn-cs"/>
                          </a:rPr>
                          <m:t>𝑡</m:t>
                        </m:r>
                      </m:sub>
                    </m:sSub>
                  </m:oMath>
                </a14:m>
                <a:r>
                  <a:rPr lang="en-US" sz="1100"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Dòng 2: khởi tạo vector trọng số </a:t>
                </a:r>
                <a14:m>
                  <m:oMath xmlns:m="http://schemas.openxmlformats.org/officeDocument/2006/math">
                    <m:r>
                      <a:rPr lang="en-US" sz="1100" i="1" kern="1200">
                        <a:solidFill>
                          <a:schemeClr val="tx1"/>
                        </a:solidFill>
                        <a:effectLst/>
                        <a:latin typeface="Cambria Math"/>
                        <a:ea typeface="+mn-ea"/>
                        <a:cs typeface="+mn-cs"/>
                      </a:rPr>
                      <m:t>𝑤</m:t>
                    </m:r>
                  </m:oMath>
                </a14:m>
                <a:r>
                  <a:rPr lang="en-US" sz="1100" kern="1200">
                    <a:solidFill>
                      <a:schemeClr val="tx1"/>
                    </a:solidFill>
                    <a:effectLst/>
                    <a:latin typeface="+mn-lt"/>
                    <a:ea typeface="+mn-ea"/>
                    <a:cs typeface="+mn-cs"/>
                  </a:rPr>
                  <a:t> với </a:t>
                </a:r>
                <a:r>
                  <a:rPr lang="en-US" sz="1200" kern="1200">
                    <a:solidFill>
                      <a:schemeClr val="tx1"/>
                    </a:solidFill>
                    <a:effectLst/>
                    <a:latin typeface="+mn-lt"/>
                    <a:ea typeface="+mn-ea"/>
                    <a:cs typeface="+mn-cs"/>
                  </a:rPr>
                  <a:t>các giá trị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𝑤</m:t>
                        </m:r>
                      </m:e>
                      <m:sub>
                        <m:r>
                          <a:rPr lang="en-US" sz="1200" i="1" kern="1200">
                            <a:solidFill>
                              <a:schemeClr val="tx1"/>
                            </a:solidFill>
                            <a:effectLst/>
                            <a:latin typeface="Cambria Math"/>
                            <a:ea typeface="+mn-ea"/>
                            <a:cs typeface="+mn-cs"/>
                          </a:rPr>
                          <m:t>1</m:t>
                        </m:r>
                      </m:sub>
                    </m:sSub>
                    <m:r>
                      <a:rPr lang="en-US" sz="1200" i="1"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𝑤</m:t>
                        </m:r>
                      </m:e>
                      <m:sub>
                        <m:r>
                          <a:rPr lang="en-US" sz="1200" i="1" kern="1200">
                            <a:solidFill>
                              <a:schemeClr val="tx1"/>
                            </a:solidFill>
                            <a:effectLst/>
                            <a:latin typeface="Cambria Math"/>
                            <a:ea typeface="+mn-ea"/>
                            <a:cs typeface="+mn-cs"/>
                          </a:rPr>
                          <m:t>𝑛</m:t>
                        </m:r>
                      </m:sub>
                    </m:sSub>
                  </m:oMath>
                </a14:m>
                <a:r>
                  <a:rPr lang="en-US" sz="1200" kern="1200">
                    <a:solidFill>
                      <a:schemeClr val="tx1"/>
                    </a:solidFill>
                    <a:effectLst/>
                    <a:latin typeface="+mn-lt"/>
                    <a:ea typeface="+mn-ea"/>
                    <a:cs typeface="+mn-cs"/>
                  </a:rPr>
                  <a:t> được dùng để lưu trọng số của các cạnh trong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𝑇</m:t>
                        </m:r>
                      </m:e>
                      <m:sub>
                        <m:r>
                          <a:rPr lang="en-US" sz="1200" i="1" kern="1200">
                            <a:solidFill>
                              <a:schemeClr val="tx1"/>
                            </a:solidFill>
                            <a:effectLst/>
                            <a:latin typeface="Cambria Math"/>
                            <a:ea typeface="+mn-ea"/>
                            <a:cs typeface="+mn-cs"/>
                          </a:rPr>
                          <m:t>𝑠</m:t>
                        </m:r>
                      </m:sub>
                    </m:sSub>
                  </m:oMath>
                </a14:m>
                <a:r>
                  <a:rPr lang="en-US" sz="1200" kern="1200">
                    <a:solidFill>
                      <a:schemeClr val="tx1"/>
                    </a:solidFill>
                    <a:effectLst/>
                    <a:latin typeface="+mn-lt"/>
                    <a:ea typeface="+mn-ea"/>
                    <a:cs typeface="+mn-cs"/>
                  </a:rPr>
                  <a:t>, còn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𝑤</m:t>
                        </m:r>
                      </m:e>
                      <m:sub>
                        <m:r>
                          <a:rPr lang="en-US" sz="1200" i="1" kern="1200">
                            <a:solidFill>
                              <a:schemeClr val="tx1"/>
                            </a:solidFill>
                            <a:effectLst/>
                            <a:latin typeface="Cambria Math"/>
                            <a:ea typeface="+mn-ea"/>
                            <a:cs typeface="+mn-cs"/>
                          </a:rPr>
                          <m:t>𝑛</m:t>
                        </m:r>
                        <m:r>
                          <a:rPr lang="en-US" sz="1200" i="1" kern="1200">
                            <a:solidFill>
                              <a:schemeClr val="tx1"/>
                            </a:solidFill>
                            <a:effectLst/>
                            <a:latin typeface="Cambria Math"/>
                            <a:ea typeface="+mn-ea"/>
                            <a:cs typeface="+mn-cs"/>
                          </a:rPr>
                          <m:t>+1</m:t>
                        </m:r>
                      </m:sub>
                    </m:sSub>
                    <m:r>
                      <a:rPr lang="en-US" sz="1200" i="1"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𝑤</m:t>
                        </m:r>
                      </m:e>
                      <m:sub>
                        <m:r>
                          <a:rPr lang="en-US" sz="1200" i="1" kern="1200">
                            <a:solidFill>
                              <a:schemeClr val="tx1"/>
                            </a:solidFill>
                            <a:effectLst/>
                            <a:latin typeface="Cambria Math"/>
                            <a:ea typeface="+mn-ea"/>
                            <a:cs typeface="+mn-cs"/>
                          </a:rPr>
                          <m:t>𝑛</m:t>
                        </m:r>
                        <m:r>
                          <a:rPr lang="en-US" sz="1200" i="1" kern="1200">
                            <a:solidFill>
                              <a:schemeClr val="tx1"/>
                            </a:solidFill>
                            <a:effectLst/>
                            <a:latin typeface="Cambria Math"/>
                            <a:ea typeface="+mn-ea"/>
                            <a:cs typeface="+mn-cs"/>
                          </a:rPr>
                          <m:t>+</m:t>
                        </m:r>
                        <m:r>
                          <a:rPr lang="en-US" sz="1200" i="1" kern="1200">
                            <a:solidFill>
                              <a:schemeClr val="tx1"/>
                            </a:solidFill>
                            <a:effectLst/>
                            <a:latin typeface="Cambria Math"/>
                            <a:ea typeface="+mn-ea"/>
                            <a:cs typeface="+mn-cs"/>
                          </a:rPr>
                          <m:t>𝑚</m:t>
                        </m:r>
                      </m:sub>
                    </m:sSub>
                  </m:oMath>
                </a14:m>
                <a:r>
                  <a:rPr lang="en-US" sz="1200" kern="1200">
                    <a:solidFill>
                      <a:schemeClr val="tx1"/>
                    </a:solidFill>
                    <a:effectLst/>
                    <a:latin typeface="+mn-lt"/>
                    <a:ea typeface="+mn-ea"/>
                    <a:cs typeface="+mn-cs"/>
                  </a:rPr>
                  <a:t> lưu trọng số của các cạnh trong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𝑇</m:t>
                        </m:r>
                      </m:e>
                      <m:sub>
                        <m:r>
                          <a:rPr lang="en-US" sz="1200" i="1" kern="1200">
                            <a:solidFill>
                              <a:schemeClr val="tx1"/>
                            </a:solidFill>
                            <a:effectLst/>
                            <a:latin typeface="Cambria Math"/>
                            <a:ea typeface="+mn-ea"/>
                            <a:cs typeface="+mn-cs"/>
                          </a:rPr>
                          <m:t>𝑡</m:t>
                        </m:r>
                      </m:sub>
                    </m:sSub>
                  </m:oMath>
                </a14:m>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Dòng 3 </a:t>
                </a:r>
                <a:r>
                  <a:rPr lang="en-US" sz="1200" kern="1200">
                    <a:solidFill>
                      <a:schemeClr val="tx1"/>
                    </a:solidFill>
                    <a:effectLst/>
                    <a:latin typeface="+mn-lt"/>
                    <a:ea typeface="+mn-ea"/>
                    <a:cs typeface="+mn-cs"/>
                    <a:sym typeface="Symbol"/>
                  </a:rPr>
                  <a:t></a:t>
                </a:r>
                <a:r>
                  <a:rPr lang="en-US" sz="1200" kern="1200">
                    <a:solidFill>
                      <a:schemeClr val="tx1"/>
                    </a:solidFill>
                    <a:effectLst/>
                    <a:latin typeface="+mn-lt"/>
                    <a:ea typeface="+mn-ea"/>
                    <a:cs typeface="+mn-cs"/>
                  </a:rPr>
                  <a:t> 9: là quá trình sử dụng RBFSVM để dự đoán, tính toán lỗi và cập nhật vector trọng số </a:t>
                </a:r>
                <a14:m>
                  <m:oMath xmlns:m="http://schemas.openxmlformats.org/officeDocument/2006/math">
                    <m:r>
                      <a:rPr lang="en-US" sz="1100" i="1" kern="1200">
                        <a:solidFill>
                          <a:schemeClr val="tx1"/>
                        </a:solidFill>
                        <a:effectLst/>
                        <a:latin typeface="Cambria Math"/>
                        <a:ea typeface="+mn-ea"/>
                        <a:cs typeface="+mn-cs"/>
                      </a:rPr>
                      <m:t>𝑤</m:t>
                    </m:r>
                  </m:oMath>
                </a14:m>
                <a:r>
                  <a:rPr lang="en-US" sz="1100"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Quá trình tính toán lỗi dựa vào </a:t>
                </a:r>
                <a14:m>
                  <m:oMath xmlns:m="http://schemas.openxmlformats.org/officeDocument/2006/math">
                    <m:sSub>
                      <m:sSubPr>
                        <m:ctrlPr>
                          <a:rPr lang="en-US" sz="1300" i="1" kern="1200">
                            <a:solidFill>
                              <a:schemeClr val="tx1"/>
                            </a:solidFill>
                            <a:effectLst/>
                            <a:latin typeface="Cambria Math"/>
                            <a:ea typeface="+mn-ea"/>
                            <a:cs typeface="+mn-cs"/>
                          </a:rPr>
                        </m:ctrlPr>
                      </m:sSubPr>
                      <m:e>
                        <m:r>
                          <a:rPr lang="en-US" sz="1300" i="1" kern="1200">
                            <a:solidFill>
                              <a:schemeClr val="tx1"/>
                            </a:solidFill>
                            <a:effectLst/>
                            <a:latin typeface="Cambria Math"/>
                            <a:ea typeface="+mn-ea"/>
                            <a:cs typeface="+mn-cs"/>
                          </a:rPr>
                          <m:t>𝑃</m:t>
                        </m:r>
                      </m:e>
                      <m:sub>
                        <m:r>
                          <a:rPr lang="en-US" sz="1300" i="1" kern="1200">
                            <a:solidFill>
                              <a:schemeClr val="tx1"/>
                            </a:solidFill>
                            <a:effectLst/>
                            <a:latin typeface="Cambria Math"/>
                            <a:ea typeface="+mn-ea"/>
                            <a:cs typeface="+mn-cs"/>
                          </a:rPr>
                          <m:t>𝑡</m:t>
                        </m:r>
                      </m:sub>
                    </m:sSub>
                  </m:oMath>
                </a14:m>
                <a:r>
                  <a:rPr lang="en-US" sz="1300" kern="1200">
                    <a:solidFill>
                      <a:schemeClr val="tx1"/>
                    </a:solidFill>
                    <a:effectLst/>
                    <a:latin typeface="+mn-lt"/>
                    <a:ea typeface="+mn-ea"/>
                    <a:cs typeface="+mn-cs"/>
                  </a:rPr>
                  <a:t> và </a:t>
                </a:r>
                <a14:m>
                  <m:oMath xmlns:m="http://schemas.openxmlformats.org/officeDocument/2006/math">
                    <m:r>
                      <a:rPr lang="en-US" sz="1300" i="1" kern="1200">
                        <a:solidFill>
                          <a:schemeClr val="tx1"/>
                        </a:solidFill>
                        <a:effectLst/>
                        <a:latin typeface="Cambria Math"/>
                        <a:ea typeface="+mn-ea"/>
                        <a:cs typeface="+mn-cs"/>
                      </a:rPr>
                      <m:t>𝑆</m:t>
                    </m:r>
                  </m:oMath>
                </a14:m>
                <a:r>
                  <a:rPr lang="en-US" sz="1300" kern="1200">
                    <a:solidFill>
                      <a:schemeClr val="tx1"/>
                    </a:solidFill>
                    <a:effectLst/>
                    <a:latin typeface="+mn-lt"/>
                    <a:ea typeface="+mn-ea"/>
                    <a:cs typeface="+mn-cs"/>
                  </a:rPr>
                  <a:t> của cạnh </a:t>
                </a:r>
                <a14:m>
                  <m:oMath xmlns:m="http://schemas.openxmlformats.org/officeDocument/2006/math">
                    <m:r>
                      <a:rPr lang="en-US" sz="1300" i="1" kern="1200">
                        <a:solidFill>
                          <a:schemeClr val="tx1"/>
                        </a:solidFill>
                        <a:effectLst/>
                        <a:latin typeface="Cambria Math"/>
                        <a:ea typeface="+mn-ea"/>
                        <a:cs typeface="+mn-cs"/>
                      </a:rPr>
                      <m:t>𝑒</m:t>
                    </m:r>
                  </m:oMath>
                </a14:m>
                <a:r>
                  <a:rPr lang="en-US" sz="1300" kern="1200">
                    <a:solidFill>
                      <a:schemeClr val="tx1"/>
                    </a:solidFill>
                    <a:effectLst/>
                    <a:latin typeface="+mn-lt"/>
                    <a:ea typeface="+mn-ea"/>
                    <a:cs typeface="+mn-cs"/>
                  </a:rPr>
                  <a:t>. Với:</a:t>
                </a:r>
              </a:p>
              <a:p>
                <a:pPr lvl="2"/>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𝑃</m:t>
                        </m:r>
                      </m:e>
                      <m:sub>
                        <m:r>
                          <a:rPr lang="en-US" sz="1200" i="1" kern="1200">
                            <a:solidFill>
                              <a:schemeClr val="tx1"/>
                            </a:solidFill>
                            <a:effectLst/>
                            <a:latin typeface="Cambria Math"/>
                            <a:ea typeface="+mn-ea"/>
                            <a:cs typeface="+mn-cs"/>
                          </a:rPr>
                          <m:t>𝑡</m:t>
                        </m:r>
                      </m:sub>
                    </m:sSub>
                    <m:d>
                      <m:dPr>
                        <m:ctrlPr>
                          <a:rPr lang="en-US" sz="1200" i="1" kern="1200">
                            <a:solidFill>
                              <a:schemeClr val="tx1"/>
                            </a:solidFill>
                            <a:effectLst/>
                            <a:latin typeface="Cambria Math"/>
                            <a:ea typeface="+mn-ea"/>
                            <a:cs typeface="+mn-cs"/>
                          </a:rPr>
                        </m:ctrlPr>
                      </m:dPr>
                      <m:e>
                        <m:r>
                          <a:rPr lang="en-US" sz="1200" i="1" kern="1200">
                            <a:solidFill>
                              <a:schemeClr val="tx1"/>
                            </a:solidFill>
                            <a:effectLst/>
                            <a:latin typeface="Cambria Math"/>
                            <a:ea typeface="+mn-ea"/>
                            <a:cs typeface="+mn-cs"/>
                          </a:rPr>
                          <m:t>𝑒</m:t>
                        </m:r>
                      </m:e>
                    </m:d>
                    <m:r>
                      <a:rPr lang="en-US" sz="1200" i="1" kern="1200">
                        <a:solidFill>
                          <a:schemeClr val="tx1"/>
                        </a:solidFill>
                        <a:effectLst/>
                        <a:latin typeface="Cambria Math"/>
                        <a:ea typeface="+mn-ea"/>
                        <a:cs typeface="+mn-cs"/>
                      </a:rPr>
                      <m:t>∈[−1,1]</m:t>
                    </m:r>
                  </m:oMath>
                </a14:m>
                <a:r>
                  <a:rPr lang="en-US" sz="1200" kern="1200">
                    <a:solidFill>
                      <a:schemeClr val="tx1"/>
                    </a:solidFill>
                    <a:effectLst/>
                    <a:latin typeface="+mn-lt"/>
                    <a:ea typeface="+mn-ea"/>
                    <a:cs typeface="+mn-cs"/>
                  </a:rPr>
                  <a:t>: dấu hiệu của cạnh </a:t>
                </a:r>
                <a14:m>
                  <m:oMath xmlns:m="http://schemas.openxmlformats.org/officeDocument/2006/math">
                    <m:r>
                      <a:rPr lang="en-US" sz="1200" i="1" kern="1200">
                        <a:solidFill>
                          <a:schemeClr val="tx1"/>
                        </a:solidFill>
                        <a:effectLst/>
                        <a:latin typeface="Cambria Math"/>
                        <a:ea typeface="+mn-ea"/>
                        <a:cs typeface="+mn-cs"/>
                      </a:rPr>
                      <m:t>𝑒</m:t>
                    </m:r>
                  </m:oMath>
                </a14:m>
                <a:r>
                  <a:rPr lang="en-US" sz="1200" kern="1200">
                    <a:solidFill>
                      <a:schemeClr val="tx1"/>
                    </a:solidFill>
                    <a:effectLst/>
                    <a:latin typeface="+mn-lt"/>
                    <a:ea typeface="+mn-ea"/>
                    <a:cs typeface="+mn-cs"/>
                  </a:rPr>
                  <a:t> được dự đoán bởi </a:t>
                </a:r>
                <a14:m>
                  <m:oMath xmlns:m="http://schemas.openxmlformats.org/officeDocument/2006/math">
                    <m:r>
                      <a:rPr lang="en-US" sz="1200" i="1" kern="1200">
                        <a:solidFill>
                          <a:schemeClr val="tx1"/>
                        </a:solidFill>
                        <a:effectLst/>
                        <a:latin typeface="Cambria Math"/>
                        <a:ea typeface="+mn-ea"/>
                        <a:cs typeface="+mn-cs"/>
                      </a:rPr>
                      <m:t>𝑃</m:t>
                    </m:r>
                  </m:oMath>
                </a14:m>
                <a:r>
                  <a:rPr lang="en-US" sz="1200" kern="1200">
                    <a:solidFill>
                      <a:schemeClr val="tx1"/>
                    </a:solidFill>
                    <a:effectLst/>
                    <a:latin typeface="+mn-lt"/>
                    <a:ea typeface="+mn-ea"/>
                    <a:cs typeface="+mn-cs"/>
                  </a:rPr>
                  <a:t>.</a:t>
                </a:r>
              </a:p>
              <a:p>
                <a:pPr lvl="2"/>
                <a14:m>
                  <m:oMath xmlns:m="http://schemas.openxmlformats.org/officeDocument/2006/math">
                    <m:r>
                      <a:rPr lang="en-US" sz="1200" i="1" kern="1200">
                        <a:solidFill>
                          <a:schemeClr val="tx1"/>
                        </a:solidFill>
                        <a:effectLst/>
                        <a:latin typeface="Cambria Math"/>
                        <a:ea typeface="+mn-ea"/>
                        <a:cs typeface="+mn-cs"/>
                      </a:rPr>
                      <m:t>𝑆</m:t>
                    </m:r>
                    <m:r>
                      <a:rPr lang="en-US" sz="1200" i="1" kern="1200">
                        <a:solidFill>
                          <a:schemeClr val="tx1"/>
                        </a:solidFill>
                        <a:effectLst/>
                        <a:latin typeface="Cambria Math"/>
                        <a:ea typeface="+mn-ea"/>
                        <a:cs typeface="+mn-cs"/>
                      </a:rPr>
                      <m:t>(</m:t>
                    </m:r>
                    <m:r>
                      <a:rPr lang="en-US" sz="1200" i="1" kern="1200">
                        <a:solidFill>
                          <a:schemeClr val="tx1"/>
                        </a:solidFill>
                        <a:effectLst/>
                        <a:latin typeface="Cambria Math"/>
                        <a:ea typeface="+mn-ea"/>
                        <a:cs typeface="+mn-cs"/>
                      </a:rPr>
                      <m:t>𝑒</m:t>
                    </m:r>
                    <m:r>
                      <a:rPr lang="en-US" sz="1200" i="1" kern="1200">
                        <a:solidFill>
                          <a:schemeClr val="tx1"/>
                        </a:solidFill>
                        <a:effectLst/>
                        <a:latin typeface="Cambria Math"/>
                        <a:ea typeface="+mn-ea"/>
                        <a:cs typeface="+mn-cs"/>
                      </a:rPr>
                      <m:t>)</m:t>
                    </m:r>
                  </m:oMath>
                </a14:m>
                <a:r>
                  <a:rPr lang="en-US" sz="1200" kern="1200">
                    <a:solidFill>
                      <a:schemeClr val="tx1"/>
                    </a:solidFill>
                    <a:effectLst/>
                    <a:latin typeface="+mn-lt"/>
                    <a:ea typeface="+mn-ea"/>
                    <a:cs typeface="+mn-cs"/>
                  </a:rPr>
                  <a:t>: dấu hiệu của cạnh </a:t>
                </a:r>
                <a14:m>
                  <m:oMath xmlns:m="http://schemas.openxmlformats.org/officeDocument/2006/math">
                    <m:r>
                      <a:rPr lang="en-US" sz="1200" i="1" kern="1200">
                        <a:solidFill>
                          <a:schemeClr val="tx1"/>
                        </a:solidFill>
                        <a:effectLst/>
                        <a:latin typeface="Cambria Math"/>
                        <a:ea typeface="+mn-ea"/>
                        <a:cs typeface="+mn-cs"/>
                      </a:rPr>
                      <m:t>𝑒</m:t>
                    </m:r>
                  </m:oMath>
                </a14:m>
                <a:r>
                  <a:rPr lang="en-US" sz="1200" kern="1200">
                    <a:solidFill>
                      <a:schemeClr val="tx1"/>
                    </a:solidFill>
                    <a:effectLst/>
                    <a:latin typeface="+mn-lt"/>
                    <a:ea typeface="+mn-ea"/>
                    <a:cs typeface="+mn-cs"/>
                  </a:rPr>
                  <a:t> trong đồ thị.</a:t>
                </a:r>
              </a:p>
              <a:p>
                <a:pPr lvl="1"/>
                <a:r>
                  <a:rPr lang="en-US" sz="1200" kern="1200">
                    <a:solidFill>
                      <a:schemeClr val="tx1"/>
                    </a:solidFill>
                    <a:effectLst/>
                    <a:latin typeface="+mn-lt"/>
                    <a:ea typeface="+mn-ea"/>
                    <a:cs typeface="+mn-cs"/>
                  </a:rPr>
                  <a:t>Quy tắc cập nhật vector trọng số:</a:t>
                </a:r>
                <a:endParaRPr lang="en-US" sz="1300" kern="1200">
                  <a:solidFill>
                    <a:schemeClr val="tx1"/>
                  </a:solidFill>
                  <a:effectLst/>
                  <a:latin typeface="+mn-lt"/>
                  <a:ea typeface="+mn-ea"/>
                  <a:cs typeface="+mn-cs"/>
                </a:endParaRPr>
              </a:p>
              <a:p>
                <a:pPr lvl="2"/>
                <a:r>
                  <a:rPr lang="en-US" sz="1200" kern="1200">
                    <a:solidFill>
                      <a:schemeClr val="tx1"/>
                    </a:solidFill>
                    <a:effectLst/>
                    <a:latin typeface="+mn-lt"/>
                    <a:ea typeface="+mn-ea"/>
                    <a:cs typeface="+mn-cs"/>
                  </a:rPr>
                  <a:t>Do </a:t>
                </a:r>
                <a:r>
                  <a:rPr lang="en-US" sz="1200" i="1" kern="1200">
                    <a:solidFill>
                      <a:schemeClr val="tx1"/>
                    </a:solidFill>
                    <a:effectLst/>
                    <a:latin typeface="+mn-lt"/>
                    <a:ea typeface="+mn-ea"/>
                    <a:cs typeface="+mn-cs"/>
                  </a:rPr>
                  <a:t>đồ thị hỗ trợ</a:t>
                </a:r>
                <a:r>
                  <a:rPr lang="en-US" sz="1200" kern="1200">
                    <a:solidFill>
                      <a:schemeClr val="tx1"/>
                    </a:solidFill>
                    <a:effectLst/>
                    <a:latin typeface="+mn-lt"/>
                    <a:ea typeface="+mn-ea"/>
                    <a:cs typeface="+mn-cs"/>
                  </a:rPr>
                  <a:t> chỉ đóng vai trò tương trợ cho </a:t>
                </a:r>
                <a:r>
                  <a:rPr lang="en-US" sz="1200" i="1" kern="1200">
                    <a:solidFill>
                      <a:schemeClr val="tx1"/>
                    </a:solidFill>
                    <a:effectLst/>
                    <a:latin typeface="+mn-lt"/>
                    <a:ea typeface="+mn-ea"/>
                    <a:cs typeface="+mn-cs"/>
                  </a:rPr>
                  <a:t>đồ thị mục tiêu</a:t>
                </a:r>
                <a:r>
                  <a:rPr lang="en-US" sz="1200" kern="1200">
                    <a:solidFill>
                      <a:schemeClr val="tx1"/>
                    </a:solidFill>
                    <a:effectLst/>
                    <a:latin typeface="+mn-lt"/>
                    <a:ea typeface="+mn-ea"/>
                    <a:cs typeface="+mn-cs"/>
                  </a:rPr>
                  <a:t> nên trọng số của trường hợp cạnh trong </a:t>
                </a:r>
                <a:r>
                  <a:rPr lang="en-US" sz="1200" i="1" kern="1200">
                    <a:solidFill>
                      <a:schemeClr val="tx1"/>
                    </a:solidFill>
                    <a:effectLst/>
                    <a:latin typeface="+mn-lt"/>
                    <a:ea typeface="+mn-ea"/>
                    <a:cs typeface="+mn-cs"/>
                  </a:rPr>
                  <a:t>đồ thị hỗ trợ</a:t>
                </a:r>
                <a:r>
                  <a:rPr lang="en-US" sz="1200" kern="1200">
                    <a:solidFill>
                      <a:schemeClr val="tx1"/>
                    </a:solidFill>
                    <a:effectLst/>
                    <a:latin typeface="+mn-lt"/>
                    <a:ea typeface="+mn-ea"/>
                    <a:cs typeface="+mn-cs"/>
                  </a:rPr>
                  <a:t> luôn luôn nhỏ hơn trọng số của trường hợp cạnh trong </a:t>
                </a:r>
                <a:r>
                  <a:rPr lang="en-US" sz="1200" i="1" kern="1200">
                    <a:solidFill>
                      <a:schemeClr val="tx1"/>
                    </a:solidFill>
                    <a:effectLst/>
                    <a:latin typeface="+mn-lt"/>
                    <a:ea typeface="+mn-ea"/>
                    <a:cs typeface="+mn-cs"/>
                  </a:rPr>
                  <a:t>đồ thị mục tiêu</a:t>
                </a:r>
                <a:r>
                  <a:rPr lang="en-US" sz="1200" kern="1200">
                    <a:solidFill>
                      <a:schemeClr val="tx1"/>
                    </a:solidFill>
                    <a:effectLst/>
                    <a:latin typeface="+mn-lt"/>
                    <a:ea typeface="+mn-ea"/>
                    <a:cs typeface="+mn-cs"/>
                  </a:rPr>
                  <a:t>.</a:t>
                </a:r>
              </a:p>
              <a:p>
                <a:pPr lvl="3"/>
                <a:r>
                  <a:rPr lang="en-US" sz="1200" kern="1200">
                    <a:solidFill>
                      <a:schemeClr val="tx1"/>
                    </a:solidFill>
                    <a:effectLst/>
                    <a:latin typeface="+mn-lt"/>
                    <a:ea typeface="+mn-ea"/>
                    <a:cs typeface="+mn-cs"/>
                  </a:rPr>
                  <a:t>Do đó, trong </a:t>
                </a:r>
                <a:r>
                  <a:rPr lang="en-US" sz="1200" i="1" kern="1200">
                    <a:solidFill>
                      <a:schemeClr val="tx1"/>
                    </a:solidFill>
                    <a:effectLst/>
                    <a:latin typeface="+mn-lt"/>
                    <a:ea typeface="+mn-ea"/>
                    <a:cs typeface="+mn-cs"/>
                  </a:rPr>
                  <a:t>đồ thị mục tiêu</a:t>
                </a:r>
                <a:r>
                  <a:rPr lang="en-US" sz="1200" kern="1200">
                    <a:solidFill>
                      <a:schemeClr val="tx1"/>
                    </a:solidFill>
                    <a:effectLst/>
                    <a:latin typeface="+mn-lt"/>
                    <a:ea typeface="+mn-ea"/>
                    <a:cs typeface="+mn-cs"/>
                  </a:rPr>
                  <a:t>, trọng số của mỗi cạnh bất kỳ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𝑒</m:t>
                        </m:r>
                      </m:e>
                      <m:sub>
                        <m:r>
                          <a:rPr lang="en-US" sz="1200" i="1" kern="1200">
                            <a:solidFill>
                              <a:schemeClr val="tx1"/>
                            </a:solidFill>
                            <a:effectLst/>
                            <a:latin typeface="Cambria Math"/>
                            <a:ea typeface="+mn-ea"/>
                            <a:cs typeface="+mn-cs"/>
                          </a:rPr>
                          <m:t>𝑡</m:t>
                        </m:r>
                      </m:sub>
                    </m:sSub>
                    <m:r>
                      <a:rPr lang="en-US" sz="1200" i="1" kern="1200">
                        <a:solidFill>
                          <a:schemeClr val="tx1"/>
                        </a:solidFill>
                        <a:effectLst/>
                        <a:latin typeface="Cambria Math"/>
                        <a:ea typeface="+mn-ea"/>
                        <a:cs typeface="+mn-cs"/>
                      </a:rPr>
                      <m:t>∈</m:t>
                    </m:r>
                    <m:sSubSup>
                      <m:sSubSupPr>
                        <m:ctrlPr>
                          <a:rPr lang="en-US" sz="1200" i="1" kern="1200">
                            <a:solidFill>
                              <a:schemeClr val="tx1"/>
                            </a:solidFill>
                            <a:effectLst/>
                            <a:latin typeface="Cambria Math"/>
                            <a:ea typeface="+mn-ea"/>
                            <a:cs typeface="+mn-cs"/>
                          </a:rPr>
                        </m:ctrlPr>
                      </m:sSubSupPr>
                      <m:e>
                        <m:r>
                          <a:rPr lang="en-US" sz="1200" i="1" kern="1200">
                            <a:solidFill>
                              <a:schemeClr val="tx1"/>
                            </a:solidFill>
                            <a:effectLst/>
                            <a:latin typeface="Cambria Math"/>
                            <a:ea typeface="+mn-ea"/>
                            <a:cs typeface="+mn-cs"/>
                          </a:rPr>
                          <m:t>𝐸</m:t>
                        </m:r>
                      </m:e>
                      <m:sub>
                        <m:r>
                          <a:rPr lang="en-US" sz="1200" i="1" kern="1200">
                            <a:solidFill>
                              <a:schemeClr val="tx1"/>
                            </a:solidFill>
                            <a:effectLst/>
                            <a:latin typeface="Cambria Math"/>
                            <a:ea typeface="+mn-ea"/>
                            <a:cs typeface="+mn-cs"/>
                          </a:rPr>
                          <m:t>𝑡</m:t>
                        </m:r>
                      </m:sub>
                      <m:sup>
                        <m:r>
                          <a:rPr lang="en-US" sz="1200" i="1" kern="1200">
                            <a:solidFill>
                              <a:schemeClr val="tx1"/>
                            </a:solidFill>
                            <a:effectLst/>
                            <a:latin typeface="Cambria Math"/>
                            <a:ea typeface="+mn-ea"/>
                            <a:cs typeface="+mn-cs"/>
                          </a:rPr>
                          <m:t>𝑙</m:t>
                        </m:r>
                      </m:sup>
                    </m:sSubSup>
                  </m:oMath>
                </a14:m>
                <a:r>
                  <a:rPr lang="en-US" sz="1200" kern="1200">
                    <a:solidFill>
                      <a:schemeClr val="tx1"/>
                    </a:solidFill>
                    <a:effectLst/>
                    <a:latin typeface="+mn-lt"/>
                    <a:ea typeface="+mn-ea"/>
                    <a:cs typeface="+mn-cs"/>
                  </a:rPr>
                  <a:t> luôn luôn tăng bởi hệ số </a:t>
                </a:r>
                <a14:m>
                  <m:oMath xmlns:m="http://schemas.openxmlformats.org/officeDocument/2006/math">
                    <m:sSubSup>
                      <m:sSubSupPr>
                        <m:ctrlPr>
                          <a:rPr lang="en-US" sz="1200" i="1" kern="1200">
                            <a:solidFill>
                              <a:schemeClr val="tx1"/>
                            </a:solidFill>
                            <a:effectLst/>
                            <a:latin typeface="Cambria Math"/>
                            <a:ea typeface="+mn-ea"/>
                            <a:cs typeface="+mn-cs"/>
                          </a:rPr>
                        </m:ctrlPr>
                      </m:sSubSupPr>
                      <m:e>
                        <m:r>
                          <a:rPr lang="en-US" sz="1200" i="1" kern="1200">
                            <a:solidFill>
                              <a:schemeClr val="tx1"/>
                            </a:solidFill>
                            <a:effectLst/>
                            <a:latin typeface="Cambria Math"/>
                            <a:ea typeface="+mn-ea"/>
                            <a:cs typeface="+mn-cs"/>
                          </a:rPr>
                          <m:t>𝛽</m:t>
                        </m:r>
                      </m:e>
                      <m:sub>
                        <m:r>
                          <a:rPr lang="en-US" sz="1200" i="1" kern="1200">
                            <a:solidFill>
                              <a:schemeClr val="tx1"/>
                            </a:solidFill>
                            <a:effectLst/>
                            <a:latin typeface="Cambria Math"/>
                            <a:ea typeface="+mn-ea"/>
                            <a:cs typeface="+mn-cs"/>
                          </a:rPr>
                          <m:t>𝑡</m:t>
                        </m:r>
                      </m:sub>
                      <m:sup>
                        <m:r>
                          <a:rPr lang="en-US" sz="1200" i="1" kern="1200">
                            <a:solidFill>
                              <a:schemeClr val="tx1"/>
                            </a:solidFill>
                            <a:effectLst/>
                            <a:latin typeface="Cambria Math"/>
                            <a:ea typeface="+mn-ea"/>
                            <a:cs typeface="+mn-cs"/>
                          </a:rPr>
                          <m:t>−</m:t>
                        </m:r>
                        <m:f>
                          <m:fPr>
                            <m:ctrlPr>
                              <a:rPr lang="en-US" sz="1200" i="1" kern="1200">
                                <a:solidFill>
                                  <a:schemeClr val="tx1"/>
                                </a:solidFill>
                                <a:effectLst/>
                                <a:latin typeface="Cambria Math"/>
                                <a:ea typeface="+mn-ea"/>
                                <a:cs typeface="+mn-cs"/>
                              </a:rPr>
                            </m:ctrlPr>
                          </m:fPr>
                          <m:num>
                            <m:d>
                              <m:dPr>
                                <m:begChr m:val="|"/>
                                <m:endChr m:val="|"/>
                                <m:ctrlPr>
                                  <a:rPr lang="en-US" sz="1200" i="1" kern="1200">
                                    <a:solidFill>
                                      <a:schemeClr val="tx1"/>
                                    </a:solidFill>
                                    <a:effectLst/>
                                    <a:latin typeface="Cambria Math"/>
                                    <a:ea typeface="+mn-ea"/>
                                    <a:cs typeface="+mn-cs"/>
                                  </a:rPr>
                                </m:ctrlPr>
                              </m:dPr>
                              <m:e>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𝑃</m:t>
                                    </m:r>
                                  </m:e>
                                  <m:sub>
                                    <m:r>
                                      <a:rPr lang="en-US" sz="1200" i="1" kern="1200">
                                        <a:solidFill>
                                          <a:schemeClr val="tx1"/>
                                        </a:solidFill>
                                        <a:effectLst/>
                                        <a:latin typeface="Cambria Math"/>
                                        <a:ea typeface="+mn-ea"/>
                                        <a:cs typeface="+mn-cs"/>
                                      </a:rPr>
                                      <m:t>𝑡</m:t>
                                    </m:r>
                                  </m:sub>
                                </m:sSub>
                                <m:d>
                                  <m:dPr>
                                    <m:ctrlPr>
                                      <a:rPr lang="en-US" sz="1200" i="1" kern="1200">
                                        <a:solidFill>
                                          <a:schemeClr val="tx1"/>
                                        </a:solidFill>
                                        <a:effectLst/>
                                        <a:latin typeface="Cambria Math"/>
                                        <a:ea typeface="+mn-ea"/>
                                        <a:cs typeface="+mn-cs"/>
                                      </a:rPr>
                                    </m:ctrlPr>
                                  </m:dPr>
                                  <m:e>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𝑒</m:t>
                                        </m:r>
                                      </m:e>
                                      <m:sub>
                                        <m:r>
                                          <a:rPr lang="en-US" sz="1200" i="1" kern="1200">
                                            <a:solidFill>
                                              <a:schemeClr val="tx1"/>
                                            </a:solidFill>
                                            <a:effectLst/>
                                            <a:latin typeface="Cambria Math"/>
                                            <a:ea typeface="+mn-ea"/>
                                            <a:cs typeface="+mn-cs"/>
                                          </a:rPr>
                                          <m:t>𝑡</m:t>
                                        </m:r>
                                      </m:sub>
                                    </m:sSub>
                                  </m:e>
                                </m:d>
                                <m:r>
                                  <a:rPr lang="en-US" sz="1200" i="1" kern="1200">
                                    <a:solidFill>
                                      <a:schemeClr val="tx1"/>
                                    </a:solidFill>
                                    <a:effectLst/>
                                    <a:latin typeface="Cambria Math"/>
                                    <a:ea typeface="+mn-ea"/>
                                    <a:cs typeface="+mn-cs"/>
                                  </a:rPr>
                                  <m:t>−</m:t>
                                </m:r>
                                <m:r>
                                  <a:rPr lang="en-US" sz="1200" i="1" kern="1200">
                                    <a:solidFill>
                                      <a:schemeClr val="tx1"/>
                                    </a:solidFill>
                                    <a:effectLst/>
                                    <a:latin typeface="Cambria Math"/>
                                    <a:ea typeface="+mn-ea"/>
                                    <a:cs typeface="+mn-cs"/>
                                  </a:rPr>
                                  <m:t>𝑆</m:t>
                                </m:r>
                                <m:d>
                                  <m:dPr>
                                    <m:ctrlPr>
                                      <a:rPr lang="en-US" sz="1200" i="1" kern="1200">
                                        <a:solidFill>
                                          <a:schemeClr val="tx1"/>
                                        </a:solidFill>
                                        <a:effectLst/>
                                        <a:latin typeface="Cambria Math"/>
                                        <a:ea typeface="+mn-ea"/>
                                        <a:cs typeface="+mn-cs"/>
                                      </a:rPr>
                                    </m:ctrlPr>
                                  </m:dPr>
                                  <m:e>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𝑒</m:t>
                                        </m:r>
                                      </m:e>
                                      <m:sub>
                                        <m:r>
                                          <a:rPr lang="en-US" sz="1200" i="1" kern="1200">
                                            <a:solidFill>
                                              <a:schemeClr val="tx1"/>
                                            </a:solidFill>
                                            <a:effectLst/>
                                            <a:latin typeface="Cambria Math"/>
                                            <a:ea typeface="+mn-ea"/>
                                            <a:cs typeface="+mn-cs"/>
                                          </a:rPr>
                                          <m:t>𝑡</m:t>
                                        </m:r>
                                      </m:sub>
                                    </m:sSub>
                                  </m:e>
                                </m:d>
                              </m:e>
                            </m:d>
                          </m:num>
                          <m:den>
                            <m:r>
                              <a:rPr lang="en-US" sz="1200" i="1" kern="1200">
                                <a:solidFill>
                                  <a:schemeClr val="tx1"/>
                                </a:solidFill>
                                <a:effectLst/>
                                <a:latin typeface="Cambria Math"/>
                                <a:ea typeface="+mn-ea"/>
                                <a:cs typeface="+mn-cs"/>
                              </a:rPr>
                              <m:t>2</m:t>
                            </m:r>
                          </m:den>
                        </m:f>
                      </m:sup>
                    </m:sSubSup>
                    <m:r>
                      <a:rPr lang="en-US" sz="1200" i="1" kern="1200">
                        <a:solidFill>
                          <a:schemeClr val="tx1"/>
                        </a:solidFill>
                        <a:effectLst/>
                        <a:latin typeface="Cambria Math"/>
                        <a:ea typeface="+mn-ea"/>
                        <a:cs typeface="+mn-cs"/>
                      </a:rPr>
                      <m:t>∈[1,+∞)</m:t>
                    </m:r>
                  </m:oMath>
                </a14:m>
                <a:r>
                  <a:rPr lang="en-US" sz="1200" kern="1200">
                    <a:solidFill>
                      <a:schemeClr val="tx1"/>
                    </a:solidFill>
                    <a:effectLst/>
                    <a:latin typeface="+mn-lt"/>
                    <a:ea typeface="+mn-ea"/>
                    <a:cs typeface="+mn-cs"/>
                  </a:rPr>
                  <a:t>.</a:t>
                </a:r>
              </a:p>
              <a:p>
                <a:pPr lvl="3"/>
                <a:r>
                  <a:rPr lang="en-US" sz="1200" kern="1200">
                    <a:solidFill>
                      <a:schemeClr val="tx1"/>
                    </a:solidFill>
                    <a:effectLst/>
                    <a:latin typeface="+mn-lt"/>
                    <a:ea typeface="+mn-ea"/>
                    <a:cs typeface="+mn-cs"/>
                  </a:rPr>
                  <a:t>Ngược lại, trong </a:t>
                </a:r>
                <a:r>
                  <a:rPr lang="en-US" sz="1200" i="1" kern="1200">
                    <a:solidFill>
                      <a:schemeClr val="tx1"/>
                    </a:solidFill>
                    <a:effectLst/>
                    <a:latin typeface="+mn-lt"/>
                    <a:ea typeface="+mn-ea"/>
                    <a:cs typeface="+mn-cs"/>
                  </a:rPr>
                  <a:t>đồ thị hỗ trợ</a:t>
                </a:r>
                <a:r>
                  <a:rPr lang="en-US" sz="1200" kern="1200">
                    <a:solidFill>
                      <a:schemeClr val="tx1"/>
                    </a:solidFill>
                    <a:effectLst/>
                    <a:latin typeface="+mn-lt"/>
                    <a:ea typeface="+mn-ea"/>
                    <a:cs typeface="+mn-cs"/>
                  </a:rPr>
                  <a:t>, trọng số của mỗi cạnh bất kỳ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𝑒</m:t>
                        </m:r>
                      </m:e>
                      <m:sub>
                        <m:r>
                          <a:rPr lang="en-US" sz="1200" i="1" kern="1200">
                            <a:solidFill>
                              <a:schemeClr val="tx1"/>
                            </a:solidFill>
                            <a:effectLst/>
                            <a:latin typeface="Cambria Math"/>
                            <a:ea typeface="+mn-ea"/>
                            <a:cs typeface="+mn-cs"/>
                          </a:rPr>
                          <m:t>𝑠</m:t>
                        </m:r>
                      </m:sub>
                    </m:sSub>
                    <m:r>
                      <a:rPr lang="en-US" sz="1200" i="1" kern="1200">
                        <a:solidFill>
                          <a:schemeClr val="tx1"/>
                        </a:solidFill>
                        <a:effectLst/>
                        <a:latin typeface="Cambria Math"/>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𝐸</m:t>
                        </m:r>
                      </m:e>
                      <m:sub>
                        <m:r>
                          <a:rPr lang="en-US" sz="1200" i="1" kern="1200">
                            <a:solidFill>
                              <a:schemeClr val="tx1"/>
                            </a:solidFill>
                            <a:effectLst/>
                            <a:latin typeface="Cambria Math"/>
                            <a:ea typeface="+mn-ea"/>
                            <a:cs typeface="+mn-cs"/>
                          </a:rPr>
                          <m:t>𝑠</m:t>
                        </m:r>
                      </m:sub>
                    </m:sSub>
                  </m:oMath>
                </a14:m>
                <a:r>
                  <a:rPr lang="en-US" sz="1200" kern="1200">
                    <a:solidFill>
                      <a:schemeClr val="tx1"/>
                    </a:solidFill>
                    <a:effectLst/>
                    <a:latin typeface="+mn-lt"/>
                    <a:ea typeface="+mn-ea"/>
                    <a:cs typeface="+mn-cs"/>
                  </a:rPr>
                  <a:t> luôn luôn giảm bởi hệ số </a:t>
                </a:r>
                <a14:m>
                  <m:oMath xmlns:m="http://schemas.openxmlformats.org/officeDocument/2006/math">
                    <m:sSup>
                      <m:sSupPr>
                        <m:ctrlPr>
                          <a:rPr lang="en-US" sz="1200" i="1" kern="1200">
                            <a:solidFill>
                              <a:schemeClr val="tx1"/>
                            </a:solidFill>
                            <a:effectLst/>
                            <a:latin typeface="Cambria Math"/>
                            <a:ea typeface="+mn-ea"/>
                            <a:cs typeface="+mn-cs"/>
                          </a:rPr>
                        </m:ctrlPr>
                      </m:sSupPr>
                      <m:e>
                        <m:r>
                          <a:rPr lang="en-US" sz="1200" i="1" kern="1200">
                            <a:solidFill>
                              <a:schemeClr val="tx1"/>
                            </a:solidFill>
                            <a:effectLst/>
                            <a:latin typeface="Cambria Math"/>
                            <a:ea typeface="+mn-ea"/>
                            <a:cs typeface="+mn-cs"/>
                          </a:rPr>
                          <m:t>𝛽</m:t>
                        </m:r>
                      </m:e>
                      <m:sup>
                        <m:f>
                          <m:fPr>
                            <m:ctrlPr>
                              <a:rPr lang="en-US" sz="1200" i="1" kern="1200">
                                <a:solidFill>
                                  <a:schemeClr val="tx1"/>
                                </a:solidFill>
                                <a:effectLst/>
                                <a:latin typeface="Cambria Math"/>
                                <a:ea typeface="+mn-ea"/>
                                <a:cs typeface="+mn-cs"/>
                              </a:rPr>
                            </m:ctrlPr>
                          </m:fPr>
                          <m:num>
                            <m:d>
                              <m:dPr>
                                <m:begChr m:val="|"/>
                                <m:endChr m:val="|"/>
                                <m:ctrlPr>
                                  <a:rPr lang="en-US" sz="1200" i="1" kern="1200">
                                    <a:solidFill>
                                      <a:schemeClr val="tx1"/>
                                    </a:solidFill>
                                    <a:effectLst/>
                                    <a:latin typeface="Cambria Math"/>
                                    <a:ea typeface="+mn-ea"/>
                                    <a:cs typeface="+mn-cs"/>
                                  </a:rPr>
                                </m:ctrlPr>
                              </m:dPr>
                              <m:e>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𝑃</m:t>
                                    </m:r>
                                  </m:e>
                                  <m:sub>
                                    <m:r>
                                      <a:rPr lang="en-US" sz="1200" i="1" kern="1200">
                                        <a:solidFill>
                                          <a:schemeClr val="tx1"/>
                                        </a:solidFill>
                                        <a:effectLst/>
                                        <a:latin typeface="Cambria Math"/>
                                        <a:ea typeface="+mn-ea"/>
                                        <a:cs typeface="+mn-cs"/>
                                      </a:rPr>
                                      <m:t>𝑡</m:t>
                                    </m:r>
                                  </m:sub>
                                </m:sSub>
                                <m:d>
                                  <m:dPr>
                                    <m:ctrlPr>
                                      <a:rPr lang="en-US" sz="1200" i="1" kern="1200">
                                        <a:solidFill>
                                          <a:schemeClr val="tx1"/>
                                        </a:solidFill>
                                        <a:effectLst/>
                                        <a:latin typeface="Cambria Math"/>
                                        <a:ea typeface="+mn-ea"/>
                                        <a:cs typeface="+mn-cs"/>
                                      </a:rPr>
                                    </m:ctrlPr>
                                  </m:dPr>
                                  <m:e>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𝑒</m:t>
                                        </m:r>
                                      </m:e>
                                      <m:sub>
                                        <m:r>
                                          <a:rPr lang="en-US" sz="1200" i="1" kern="1200">
                                            <a:solidFill>
                                              <a:schemeClr val="tx1"/>
                                            </a:solidFill>
                                            <a:effectLst/>
                                            <a:latin typeface="Cambria Math"/>
                                            <a:ea typeface="+mn-ea"/>
                                            <a:cs typeface="+mn-cs"/>
                                          </a:rPr>
                                          <m:t>𝑠</m:t>
                                        </m:r>
                                      </m:sub>
                                    </m:sSub>
                                  </m:e>
                                </m:d>
                                <m:r>
                                  <a:rPr lang="en-US" sz="1200" i="1" kern="1200">
                                    <a:solidFill>
                                      <a:schemeClr val="tx1"/>
                                    </a:solidFill>
                                    <a:effectLst/>
                                    <a:latin typeface="Cambria Math"/>
                                    <a:ea typeface="+mn-ea"/>
                                    <a:cs typeface="+mn-cs"/>
                                  </a:rPr>
                                  <m:t>−</m:t>
                                </m:r>
                                <m:r>
                                  <a:rPr lang="en-US" sz="1200" i="1" kern="1200">
                                    <a:solidFill>
                                      <a:schemeClr val="tx1"/>
                                    </a:solidFill>
                                    <a:effectLst/>
                                    <a:latin typeface="Cambria Math"/>
                                    <a:ea typeface="+mn-ea"/>
                                    <a:cs typeface="+mn-cs"/>
                                  </a:rPr>
                                  <m:t>𝑆</m:t>
                                </m:r>
                                <m:d>
                                  <m:dPr>
                                    <m:ctrlPr>
                                      <a:rPr lang="en-US" sz="1200" i="1" kern="1200">
                                        <a:solidFill>
                                          <a:schemeClr val="tx1"/>
                                        </a:solidFill>
                                        <a:effectLst/>
                                        <a:latin typeface="Cambria Math"/>
                                        <a:ea typeface="+mn-ea"/>
                                        <a:cs typeface="+mn-cs"/>
                                      </a:rPr>
                                    </m:ctrlPr>
                                  </m:dPr>
                                  <m:e>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a:ea typeface="+mn-ea"/>
                                            <a:cs typeface="+mn-cs"/>
                                          </a:rPr>
                                          <m:t>𝑒</m:t>
                                        </m:r>
                                      </m:e>
                                      <m:sub>
                                        <m:r>
                                          <a:rPr lang="en-US" sz="1200" i="1" kern="1200">
                                            <a:solidFill>
                                              <a:schemeClr val="tx1"/>
                                            </a:solidFill>
                                            <a:effectLst/>
                                            <a:latin typeface="Cambria Math"/>
                                            <a:ea typeface="+mn-ea"/>
                                            <a:cs typeface="+mn-cs"/>
                                          </a:rPr>
                                          <m:t>𝑠</m:t>
                                        </m:r>
                                      </m:sub>
                                    </m:sSub>
                                  </m:e>
                                </m:d>
                              </m:e>
                            </m:d>
                          </m:num>
                          <m:den>
                            <m:r>
                              <a:rPr lang="en-US" sz="1200" i="1" kern="1200">
                                <a:solidFill>
                                  <a:schemeClr val="tx1"/>
                                </a:solidFill>
                                <a:effectLst/>
                                <a:latin typeface="Cambria Math"/>
                                <a:ea typeface="+mn-ea"/>
                                <a:cs typeface="+mn-cs"/>
                              </a:rPr>
                              <m:t>2</m:t>
                            </m:r>
                          </m:den>
                        </m:f>
                      </m:sup>
                    </m:sSup>
                    <m:r>
                      <a:rPr lang="en-US" sz="1200" i="1" kern="1200">
                        <a:solidFill>
                          <a:schemeClr val="tx1"/>
                        </a:solidFill>
                        <a:effectLst/>
                        <a:latin typeface="Cambria Math"/>
                        <a:ea typeface="+mn-ea"/>
                        <a:cs typeface="+mn-cs"/>
                      </a:rPr>
                      <m:t>∈(0,−1]</m:t>
                    </m:r>
                  </m:oMath>
                </a14:m>
                <a:r>
                  <a:rPr lang="en-US" sz="1200" kern="1200">
                    <a:solidFill>
                      <a:schemeClr val="tx1"/>
                    </a:solidFill>
                    <a:effectLst/>
                    <a:latin typeface="+mn-lt"/>
                    <a:ea typeface="+mn-ea"/>
                    <a:cs typeface="+mn-cs"/>
                  </a:rPr>
                  <a:t>.</a:t>
                </a:r>
              </a:p>
              <a:p>
                <a:pPr lvl="2"/>
                <a:endParaRPr lang="en-US" sz="1200" kern="1200" smtClean="0">
                  <a:solidFill>
                    <a:schemeClr val="tx1"/>
                  </a:solidFill>
                  <a:effectLst/>
                  <a:latin typeface="+mn-lt"/>
                  <a:ea typeface="+mn-ea"/>
                  <a:cs typeface="+mn-cs"/>
                </a:endParaRPr>
              </a:p>
              <a:p>
                <a:pPr lvl="2"/>
                <a:r>
                  <a:rPr lang="en-US" sz="1200" kern="1200" smtClean="0">
                    <a:solidFill>
                      <a:schemeClr val="tx1"/>
                    </a:solidFill>
                    <a:effectLst/>
                    <a:latin typeface="+mn-lt"/>
                    <a:ea typeface="+mn-ea"/>
                    <a:cs typeface="+mn-cs"/>
                  </a:rPr>
                  <a:t>Sau </a:t>
                </a:r>
                <a14:m>
                  <m:oMath xmlns:m="http://schemas.openxmlformats.org/officeDocument/2006/math">
                    <m:r>
                      <a:rPr lang="en-US" sz="1200" i="1" kern="1200">
                        <a:solidFill>
                          <a:schemeClr val="tx1"/>
                        </a:solidFill>
                        <a:effectLst/>
                        <a:latin typeface="Cambria Math"/>
                        <a:ea typeface="+mn-ea"/>
                        <a:cs typeface="+mn-cs"/>
                      </a:rPr>
                      <m:t>𝐾</m:t>
                    </m:r>
                  </m:oMath>
                </a14:m>
                <a:r>
                  <a:rPr lang="en-US" sz="1200" kern="1200">
                    <a:solidFill>
                      <a:schemeClr val="tx1"/>
                    </a:solidFill>
                    <a:effectLst/>
                    <a:latin typeface="+mn-lt"/>
                    <a:ea typeface="+mn-ea"/>
                    <a:cs typeface="+mn-cs"/>
                  </a:rPr>
                  <a:t> lần lặp, những cạnh thuộc </a:t>
                </a:r>
                <a:r>
                  <a:rPr lang="en-US" sz="1200" i="1" kern="1200">
                    <a:solidFill>
                      <a:schemeClr val="tx1"/>
                    </a:solidFill>
                    <a:effectLst/>
                    <a:latin typeface="+mn-lt"/>
                    <a:ea typeface="+mn-ea"/>
                    <a:cs typeface="+mn-cs"/>
                  </a:rPr>
                  <a:t>đồ thị hỗ trợ</a:t>
                </a:r>
                <a:r>
                  <a:rPr lang="en-US" sz="1200" kern="1200">
                    <a:solidFill>
                      <a:schemeClr val="tx1"/>
                    </a:solidFill>
                    <a:effectLst/>
                    <a:latin typeface="+mn-lt"/>
                    <a:ea typeface="+mn-ea"/>
                    <a:cs typeface="+mn-cs"/>
                  </a:rPr>
                  <a:t> có sự phân bố tương tự với những cạnh thuộc </a:t>
                </a:r>
                <a:r>
                  <a:rPr lang="en-US" sz="1200" i="1" kern="1200">
                    <a:solidFill>
                      <a:schemeClr val="tx1"/>
                    </a:solidFill>
                    <a:effectLst/>
                    <a:latin typeface="+mn-lt"/>
                    <a:ea typeface="+mn-ea"/>
                    <a:cs typeface="+mn-cs"/>
                  </a:rPr>
                  <a:t>đồ thị mục tiêu</a:t>
                </a:r>
                <a:r>
                  <a:rPr lang="en-US" sz="1200" kern="1200">
                    <a:solidFill>
                      <a:schemeClr val="tx1"/>
                    </a:solidFill>
                    <a:effectLst/>
                    <a:latin typeface="+mn-lt"/>
                    <a:ea typeface="+mn-ea"/>
                    <a:cs typeface="+mn-cs"/>
                  </a:rPr>
                  <a:t> sẽ có trọng số lớn hơn những cạnh có sự phân bố khác biệt.</a:t>
                </a:r>
              </a:p>
              <a:p>
                <a:endParaRPr lang="en-US"/>
              </a:p>
            </p:txBody>
          </p:sp>
        </mc:Choice>
        <mc:Fallback xmlns="">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Giải thích mã giả thuật toán TAS trên:</a:t>
                </a:r>
              </a:p>
              <a:p>
                <a:pPr lvl="0"/>
                <a:r>
                  <a:rPr lang="en-US" sz="1200" kern="1200">
                    <a:solidFill>
                      <a:schemeClr val="tx1"/>
                    </a:solidFill>
                    <a:effectLst/>
                    <a:latin typeface="+mn-lt"/>
                    <a:ea typeface="+mn-ea"/>
                    <a:cs typeface="+mn-cs"/>
                  </a:rPr>
                  <a:t>Dòng 1: tìm kích thước của 2 tập dữ liệu </a:t>
                </a:r>
                <a:r>
                  <a:rPr lang="en-US" sz="1100" i="0" kern="1200">
                    <a:solidFill>
                      <a:schemeClr val="tx1"/>
                    </a:solidFill>
                    <a:effectLst/>
                    <a:latin typeface="+mn-lt"/>
                    <a:ea typeface="+mn-ea"/>
                    <a:cs typeface="+mn-cs"/>
                  </a:rPr>
                  <a:t>𝑇_𝑠</a:t>
                </a:r>
                <a:r>
                  <a:rPr lang="en-US" sz="1100" kern="1200">
                    <a:solidFill>
                      <a:schemeClr val="tx1"/>
                    </a:solidFill>
                    <a:effectLst/>
                    <a:latin typeface="+mn-lt"/>
                    <a:ea typeface="+mn-ea"/>
                    <a:cs typeface="+mn-cs"/>
                  </a:rPr>
                  <a:t> và </a:t>
                </a:r>
                <a:r>
                  <a:rPr lang="en-US" sz="1100" i="0" kern="1200">
                    <a:solidFill>
                      <a:schemeClr val="tx1"/>
                    </a:solidFill>
                    <a:effectLst/>
                    <a:latin typeface="+mn-lt"/>
                    <a:ea typeface="+mn-ea"/>
                    <a:cs typeface="+mn-cs"/>
                  </a:rPr>
                  <a:t>𝑇_𝑡</a:t>
                </a:r>
                <a:r>
                  <a:rPr lang="en-US" sz="1100"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Dòng 2: khởi tạo vector trọng số </a:t>
                </a:r>
                <a:r>
                  <a:rPr lang="en-US" sz="1100" i="0" kern="1200">
                    <a:solidFill>
                      <a:schemeClr val="tx1"/>
                    </a:solidFill>
                    <a:effectLst/>
                    <a:latin typeface="+mn-lt"/>
                    <a:ea typeface="+mn-ea"/>
                    <a:cs typeface="+mn-cs"/>
                  </a:rPr>
                  <a:t>𝑤</a:t>
                </a:r>
                <a:r>
                  <a:rPr lang="en-US" sz="1100" kern="1200">
                    <a:solidFill>
                      <a:schemeClr val="tx1"/>
                    </a:solidFill>
                    <a:effectLst/>
                    <a:latin typeface="+mn-lt"/>
                    <a:ea typeface="+mn-ea"/>
                    <a:cs typeface="+mn-cs"/>
                  </a:rPr>
                  <a:t> với </a:t>
                </a:r>
                <a:r>
                  <a:rPr lang="en-US" sz="1200" kern="1200">
                    <a:solidFill>
                      <a:schemeClr val="tx1"/>
                    </a:solidFill>
                    <a:effectLst/>
                    <a:latin typeface="+mn-lt"/>
                    <a:ea typeface="+mn-ea"/>
                    <a:cs typeface="+mn-cs"/>
                  </a:rPr>
                  <a:t>các giá trị </a:t>
                </a:r>
                <a:r>
                  <a:rPr lang="en-US" sz="1200" i="0" kern="1200">
                    <a:solidFill>
                      <a:schemeClr val="tx1"/>
                    </a:solidFill>
                    <a:effectLst/>
                    <a:latin typeface="+mn-lt"/>
                    <a:ea typeface="+mn-ea"/>
                    <a:cs typeface="+mn-cs"/>
                  </a:rPr>
                  <a:t>𝑤_1,…,𝑤_𝑛</a:t>
                </a:r>
                <a:r>
                  <a:rPr lang="en-US" sz="1200" kern="1200">
                    <a:solidFill>
                      <a:schemeClr val="tx1"/>
                    </a:solidFill>
                    <a:effectLst/>
                    <a:latin typeface="+mn-lt"/>
                    <a:ea typeface="+mn-ea"/>
                    <a:cs typeface="+mn-cs"/>
                  </a:rPr>
                  <a:t> được dùng để lưu trọng số của các cạnh trong </a:t>
                </a:r>
                <a:r>
                  <a:rPr lang="en-US" sz="1200" i="0" kern="1200">
                    <a:solidFill>
                      <a:schemeClr val="tx1"/>
                    </a:solidFill>
                    <a:effectLst/>
                    <a:latin typeface="+mn-lt"/>
                    <a:ea typeface="+mn-ea"/>
                    <a:cs typeface="+mn-cs"/>
                  </a:rPr>
                  <a:t>𝑇_𝑠</a:t>
                </a:r>
                <a:r>
                  <a:rPr lang="en-US" sz="1200" kern="1200">
                    <a:solidFill>
                      <a:schemeClr val="tx1"/>
                    </a:solidFill>
                    <a:effectLst/>
                    <a:latin typeface="+mn-lt"/>
                    <a:ea typeface="+mn-ea"/>
                    <a:cs typeface="+mn-cs"/>
                  </a:rPr>
                  <a:t>, còn </a:t>
                </a:r>
                <a:r>
                  <a:rPr lang="en-US" sz="1200" i="0" kern="1200">
                    <a:solidFill>
                      <a:schemeClr val="tx1"/>
                    </a:solidFill>
                    <a:effectLst/>
                    <a:latin typeface="+mn-lt"/>
                    <a:ea typeface="+mn-ea"/>
                    <a:cs typeface="+mn-cs"/>
                  </a:rPr>
                  <a:t>𝑤_(𝑛+1),…,𝑤_(𝑛+𝑚)</a:t>
                </a:r>
                <a:r>
                  <a:rPr lang="en-US" sz="1200" kern="1200">
                    <a:solidFill>
                      <a:schemeClr val="tx1"/>
                    </a:solidFill>
                    <a:effectLst/>
                    <a:latin typeface="+mn-lt"/>
                    <a:ea typeface="+mn-ea"/>
                    <a:cs typeface="+mn-cs"/>
                  </a:rPr>
                  <a:t> lưu trọng số của các cạnh trong </a:t>
                </a:r>
                <a:r>
                  <a:rPr lang="en-US" sz="1200" i="0" kern="1200">
                    <a:solidFill>
                      <a:schemeClr val="tx1"/>
                    </a:solidFill>
                    <a:effectLst/>
                    <a:latin typeface="+mn-lt"/>
                    <a:ea typeface="+mn-ea"/>
                    <a:cs typeface="+mn-cs"/>
                  </a:rPr>
                  <a:t>𝑇_𝑡</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Dòng 3 </a:t>
                </a:r>
                <a:r>
                  <a:rPr lang="en-US" sz="1200" kern="1200">
                    <a:solidFill>
                      <a:schemeClr val="tx1"/>
                    </a:solidFill>
                    <a:effectLst/>
                    <a:latin typeface="+mn-lt"/>
                    <a:ea typeface="+mn-ea"/>
                    <a:cs typeface="+mn-cs"/>
                    <a:sym typeface="Symbol"/>
                  </a:rPr>
                  <a:t></a:t>
                </a:r>
                <a:r>
                  <a:rPr lang="en-US" sz="1200" kern="1200">
                    <a:solidFill>
                      <a:schemeClr val="tx1"/>
                    </a:solidFill>
                    <a:effectLst/>
                    <a:latin typeface="+mn-lt"/>
                    <a:ea typeface="+mn-ea"/>
                    <a:cs typeface="+mn-cs"/>
                  </a:rPr>
                  <a:t> 9: là quá trình sử dụng RBFSVM để dự đoán, tính toán lỗi và cập nhật vector trọng số </a:t>
                </a:r>
                <a:r>
                  <a:rPr lang="en-US" sz="1100" i="0" kern="1200">
                    <a:solidFill>
                      <a:schemeClr val="tx1"/>
                    </a:solidFill>
                    <a:effectLst/>
                    <a:latin typeface="+mn-lt"/>
                    <a:ea typeface="+mn-ea"/>
                    <a:cs typeface="+mn-cs"/>
                  </a:rPr>
                  <a:t>𝑤</a:t>
                </a:r>
                <a:r>
                  <a:rPr lang="en-US" sz="1100"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Quá trình tính toán lỗi dựa vào </a:t>
                </a:r>
                <a:r>
                  <a:rPr lang="en-US" sz="1300" i="0" kern="1200">
                    <a:solidFill>
                      <a:schemeClr val="tx1"/>
                    </a:solidFill>
                    <a:effectLst/>
                    <a:latin typeface="+mn-lt"/>
                    <a:ea typeface="+mn-ea"/>
                    <a:cs typeface="+mn-cs"/>
                  </a:rPr>
                  <a:t>𝑃_𝑡</a:t>
                </a:r>
                <a:r>
                  <a:rPr lang="en-US" sz="1300" kern="1200">
                    <a:solidFill>
                      <a:schemeClr val="tx1"/>
                    </a:solidFill>
                    <a:effectLst/>
                    <a:latin typeface="+mn-lt"/>
                    <a:ea typeface="+mn-ea"/>
                    <a:cs typeface="+mn-cs"/>
                  </a:rPr>
                  <a:t> và </a:t>
                </a:r>
                <a:r>
                  <a:rPr lang="en-US" sz="1300" i="0" kern="1200">
                    <a:solidFill>
                      <a:schemeClr val="tx1"/>
                    </a:solidFill>
                    <a:effectLst/>
                    <a:latin typeface="+mn-lt"/>
                    <a:ea typeface="+mn-ea"/>
                    <a:cs typeface="+mn-cs"/>
                  </a:rPr>
                  <a:t>𝑆</a:t>
                </a:r>
                <a:r>
                  <a:rPr lang="en-US" sz="1300" kern="1200">
                    <a:solidFill>
                      <a:schemeClr val="tx1"/>
                    </a:solidFill>
                    <a:effectLst/>
                    <a:latin typeface="+mn-lt"/>
                    <a:ea typeface="+mn-ea"/>
                    <a:cs typeface="+mn-cs"/>
                  </a:rPr>
                  <a:t> của cạnh </a:t>
                </a:r>
                <a:r>
                  <a:rPr lang="en-US" sz="1300" i="0" kern="1200">
                    <a:solidFill>
                      <a:schemeClr val="tx1"/>
                    </a:solidFill>
                    <a:effectLst/>
                    <a:latin typeface="+mn-lt"/>
                    <a:ea typeface="+mn-ea"/>
                    <a:cs typeface="+mn-cs"/>
                  </a:rPr>
                  <a:t>𝑒</a:t>
                </a:r>
                <a:r>
                  <a:rPr lang="en-US" sz="1300" kern="1200">
                    <a:solidFill>
                      <a:schemeClr val="tx1"/>
                    </a:solidFill>
                    <a:effectLst/>
                    <a:latin typeface="+mn-lt"/>
                    <a:ea typeface="+mn-ea"/>
                    <a:cs typeface="+mn-cs"/>
                  </a:rPr>
                  <a:t>. Với:</a:t>
                </a:r>
              </a:p>
              <a:p>
                <a:pPr lvl="2"/>
                <a:r>
                  <a:rPr lang="en-US" sz="1200" i="0" kern="1200">
                    <a:solidFill>
                      <a:schemeClr val="tx1"/>
                    </a:solidFill>
                    <a:effectLst/>
                    <a:latin typeface="+mn-lt"/>
                    <a:ea typeface="+mn-ea"/>
                    <a:cs typeface="+mn-cs"/>
                  </a:rPr>
                  <a:t>𝑃_𝑡 (𝑒)∈[−1,1]</a:t>
                </a:r>
                <a:r>
                  <a:rPr lang="en-US" sz="1200" kern="1200">
                    <a:solidFill>
                      <a:schemeClr val="tx1"/>
                    </a:solidFill>
                    <a:effectLst/>
                    <a:latin typeface="+mn-lt"/>
                    <a:ea typeface="+mn-ea"/>
                    <a:cs typeface="+mn-cs"/>
                  </a:rPr>
                  <a:t>: dấu hiệu của cạnh </a:t>
                </a:r>
                <a:r>
                  <a:rPr lang="en-US" sz="1200" i="0" kern="1200">
                    <a:solidFill>
                      <a:schemeClr val="tx1"/>
                    </a:solidFill>
                    <a:effectLst/>
                    <a:latin typeface="+mn-lt"/>
                    <a:ea typeface="+mn-ea"/>
                    <a:cs typeface="+mn-cs"/>
                  </a:rPr>
                  <a:t>𝑒</a:t>
                </a:r>
                <a:r>
                  <a:rPr lang="en-US" sz="1200" kern="1200">
                    <a:solidFill>
                      <a:schemeClr val="tx1"/>
                    </a:solidFill>
                    <a:effectLst/>
                    <a:latin typeface="+mn-lt"/>
                    <a:ea typeface="+mn-ea"/>
                    <a:cs typeface="+mn-cs"/>
                  </a:rPr>
                  <a:t> được dự đoán bởi </a:t>
                </a:r>
                <a:r>
                  <a:rPr lang="en-US" sz="1200" i="0" kern="1200">
                    <a:solidFill>
                      <a:schemeClr val="tx1"/>
                    </a:solidFill>
                    <a:effectLst/>
                    <a:latin typeface="+mn-lt"/>
                    <a:ea typeface="+mn-ea"/>
                    <a:cs typeface="+mn-cs"/>
                  </a:rPr>
                  <a:t>𝑃</a:t>
                </a:r>
                <a:r>
                  <a:rPr lang="en-US" sz="1200" kern="1200">
                    <a:solidFill>
                      <a:schemeClr val="tx1"/>
                    </a:solidFill>
                    <a:effectLst/>
                    <a:latin typeface="+mn-lt"/>
                    <a:ea typeface="+mn-ea"/>
                    <a:cs typeface="+mn-cs"/>
                  </a:rPr>
                  <a:t>.</a:t>
                </a:r>
              </a:p>
              <a:p>
                <a:pPr lvl="2"/>
                <a:r>
                  <a:rPr lang="en-US" sz="1200" i="0" kern="1200">
                    <a:solidFill>
                      <a:schemeClr val="tx1"/>
                    </a:solidFill>
                    <a:effectLst/>
                    <a:latin typeface="+mn-lt"/>
                    <a:ea typeface="+mn-ea"/>
                    <a:cs typeface="+mn-cs"/>
                  </a:rPr>
                  <a:t>𝑆(𝑒)</a:t>
                </a:r>
                <a:r>
                  <a:rPr lang="en-US" sz="1200" kern="1200">
                    <a:solidFill>
                      <a:schemeClr val="tx1"/>
                    </a:solidFill>
                    <a:effectLst/>
                    <a:latin typeface="+mn-lt"/>
                    <a:ea typeface="+mn-ea"/>
                    <a:cs typeface="+mn-cs"/>
                  </a:rPr>
                  <a:t>: dấu hiệu của cạnh </a:t>
                </a:r>
                <a:r>
                  <a:rPr lang="en-US" sz="1200" i="0" kern="1200">
                    <a:solidFill>
                      <a:schemeClr val="tx1"/>
                    </a:solidFill>
                    <a:effectLst/>
                    <a:latin typeface="+mn-lt"/>
                    <a:ea typeface="+mn-ea"/>
                    <a:cs typeface="+mn-cs"/>
                  </a:rPr>
                  <a:t>𝑒</a:t>
                </a:r>
                <a:r>
                  <a:rPr lang="en-US" sz="1200" kern="1200">
                    <a:solidFill>
                      <a:schemeClr val="tx1"/>
                    </a:solidFill>
                    <a:effectLst/>
                    <a:latin typeface="+mn-lt"/>
                    <a:ea typeface="+mn-ea"/>
                    <a:cs typeface="+mn-cs"/>
                  </a:rPr>
                  <a:t> trong đồ thị.</a:t>
                </a:r>
              </a:p>
              <a:p>
                <a:pPr lvl="1"/>
                <a:r>
                  <a:rPr lang="en-US" sz="1200" kern="1200">
                    <a:solidFill>
                      <a:schemeClr val="tx1"/>
                    </a:solidFill>
                    <a:effectLst/>
                    <a:latin typeface="+mn-lt"/>
                    <a:ea typeface="+mn-ea"/>
                    <a:cs typeface="+mn-cs"/>
                  </a:rPr>
                  <a:t>Quy tắc cập nhật vector trọng số:</a:t>
                </a:r>
                <a:endParaRPr lang="en-US" sz="1300" kern="1200">
                  <a:solidFill>
                    <a:schemeClr val="tx1"/>
                  </a:solidFill>
                  <a:effectLst/>
                  <a:latin typeface="+mn-lt"/>
                  <a:ea typeface="+mn-ea"/>
                  <a:cs typeface="+mn-cs"/>
                </a:endParaRPr>
              </a:p>
              <a:p>
                <a:pPr lvl="2"/>
                <a:r>
                  <a:rPr lang="en-US" sz="1200" kern="1200">
                    <a:solidFill>
                      <a:schemeClr val="tx1"/>
                    </a:solidFill>
                    <a:effectLst/>
                    <a:latin typeface="+mn-lt"/>
                    <a:ea typeface="+mn-ea"/>
                    <a:cs typeface="+mn-cs"/>
                  </a:rPr>
                  <a:t>Do </a:t>
                </a:r>
                <a:r>
                  <a:rPr lang="en-US" sz="1200" i="1" kern="1200">
                    <a:solidFill>
                      <a:schemeClr val="tx1"/>
                    </a:solidFill>
                    <a:effectLst/>
                    <a:latin typeface="+mn-lt"/>
                    <a:ea typeface="+mn-ea"/>
                    <a:cs typeface="+mn-cs"/>
                  </a:rPr>
                  <a:t>đồ thị hỗ trợ</a:t>
                </a:r>
                <a:r>
                  <a:rPr lang="en-US" sz="1200" kern="1200">
                    <a:solidFill>
                      <a:schemeClr val="tx1"/>
                    </a:solidFill>
                    <a:effectLst/>
                    <a:latin typeface="+mn-lt"/>
                    <a:ea typeface="+mn-ea"/>
                    <a:cs typeface="+mn-cs"/>
                  </a:rPr>
                  <a:t> chỉ đóng vai trò tương trợ cho </a:t>
                </a:r>
                <a:r>
                  <a:rPr lang="en-US" sz="1200" i="1" kern="1200">
                    <a:solidFill>
                      <a:schemeClr val="tx1"/>
                    </a:solidFill>
                    <a:effectLst/>
                    <a:latin typeface="+mn-lt"/>
                    <a:ea typeface="+mn-ea"/>
                    <a:cs typeface="+mn-cs"/>
                  </a:rPr>
                  <a:t>đồ thị mục tiêu</a:t>
                </a:r>
                <a:r>
                  <a:rPr lang="en-US" sz="1200" kern="1200">
                    <a:solidFill>
                      <a:schemeClr val="tx1"/>
                    </a:solidFill>
                    <a:effectLst/>
                    <a:latin typeface="+mn-lt"/>
                    <a:ea typeface="+mn-ea"/>
                    <a:cs typeface="+mn-cs"/>
                  </a:rPr>
                  <a:t> nên trọng số của trường hợp cạnh trong </a:t>
                </a:r>
                <a:r>
                  <a:rPr lang="en-US" sz="1200" i="1" kern="1200">
                    <a:solidFill>
                      <a:schemeClr val="tx1"/>
                    </a:solidFill>
                    <a:effectLst/>
                    <a:latin typeface="+mn-lt"/>
                    <a:ea typeface="+mn-ea"/>
                    <a:cs typeface="+mn-cs"/>
                  </a:rPr>
                  <a:t>đồ thị hỗ trợ</a:t>
                </a:r>
                <a:r>
                  <a:rPr lang="en-US" sz="1200" kern="1200">
                    <a:solidFill>
                      <a:schemeClr val="tx1"/>
                    </a:solidFill>
                    <a:effectLst/>
                    <a:latin typeface="+mn-lt"/>
                    <a:ea typeface="+mn-ea"/>
                    <a:cs typeface="+mn-cs"/>
                  </a:rPr>
                  <a:t> luôn luôn nhỏ hơn trọng số của trường hợp cạnh trong </a:t>
                </a:r>
                <a:r>
                  <a:rPr lang="en-US" sz="1200" i="1" kern="1200">
                    <a:solidFill>
                      <a:schemeClr val="tx1"/>
                    </a:solidFill>
                    <a:effectLst/>
                    <a:latin typeface="+mn-lt"/>
                    <a:ea typeface="+mn-ea"/>
                    <a:cs typeface="+mn-cs"/>
                  </a:rPr>
                  <a:t>đồ thị mục tiêu</a:t>
                </a:r>
                <a:r>
                  <a:rPr lang="en-US" sz="1200" kern="1200">
                    <a:solidFill>
                      <a:schemeClr val="tx1"/>
                    </a:solidFill>
                    <a:effectLst/>
                    <a:latin typeface="+mn-lt"/>
                    <a:ea typeface="+mn-ea"/>
                    <a:cs typeface="+mn-cs"/>
                  </a:rPr>
                  <a:t>.</a:t>
                </a:r>
              </a:p>
              <a:p>
                <a:pPr lvl="3"/>
                <a:r>
                  <a:rPr lang="en-US" sz="1200" kern="1200">
                    <a:solidFill>
                      <a:schemeClr val="tx1"/>
                    </a:solidFill>
                    <a:effectLst/>
                    <a:latin typeface="+mn-lt"/>
                    <a:ea typeface="+mn-ea"/>
                    <a:cs typeface="+mn-cs"/>
                  </a:rPr>
                  <a:t>Do đó, trong </a:t>
                </a:r>
                <a:r>
                  <a:rPr lang="en-US" sz="1200" i="1" kern="1200">
                    <a:solidFill>
                      <a:schemeClr val="tx1"/>
                    </a:solidFill>
                    <a:effectLst/>
                    <a:latin typeface="+mn-lt"/>
                    <a:ea typeface="+mn-ea"/>
                    <a:cs typeface="+mn-cs"/>
                  </a:rPr>
                  <a:t>đồ thị mục tiêu</a:t>
                </a:r>
                <a:r>
                  <a:rPr lang="en-US" sz="1200" kern="1200">
                    <a:solidFill>
                      <a:schemeClr val="tx1"/>
                    </a:solidFill>
                    <a:effectLst/>
                    <a:latin typeface="+mn-lt"/>
                    <a:ea typeface="+mn-ea"/>
                    <a:cs typeface="+mn-cs"/>
                  </a:rPr>
                  <a:t>, trọng số của mỗi cạnh bất kỳ </a:t>
                </a:r>
                <a:r>
                  <a:rPr lang="en-US" sz="1200" i="0" kern="1200">
                    <a:solidFill>
                      <a:schemeClr val="tx1"/>
                    </a:solidFill>
                    <a:effectLst/>
                    <a:latin typeface="+mn-lt"/>
                    <a:ea typeface="+mn-ea"/>
                    <a:cs typeface="+mn-cs"/>
                  </a:rPr>
                  <a:t>𝑒_𝑡∈𝐸_𝑡^𝑙</a:t>
                </a:r>
                <a:r>
                  <a:rPr lang="en-US" sz="1200" kern="1200">
                    <a:solidFill>
                      <a:schemeClr val="tx1"/>
                    </a:solidFill>
                    <a:effectLst/>
                    <a:latin typeface="+mn-lt"/>
                    <a:ea typeface="+mn-ea"/>
                    <a:cs typeface="+mn-cs"/>
                  </a:rPr>
                  <a:t> luôn luôn tăng bởi hệ số </a:t>
                </a:r>
                <a:r>
                  <a:rPr lang="en-US" sz="1200" i="0" kern="1200">
                    <a:solidFill>
                      <a:schemeClr val="tx1"/>
                    </a:solidFill>
                    <a:effectLst/>
                    <a:latin typeface="+mn-lt"/>
                    <a:ea typeface="+mn-ea"/>
                    <a:cs typeface="+mn-cs"/>
                  </a:rPr>
                  <a:t>𝛽_𝑡^(−|𝑃_𝑡 (𝑒_𝑡 )−𝑆(𝑒_𝑡 )|/2)∈[1,+∞)</a:t>
                </a:r>
                <a:r>
                  <a:rPr lang="en-US" sz="1200" kern="1200">
                    <a:solidFill>
                      <a:schemeClr val="tx1"/>
                    </a:solidFill>
                    <a:effectLst/>
                    <a:latin typeface="+mn-lt"/>
                    <a:ea typeface="+mn-ea"/>
                    <a:cs typeface="+mn-cs"/>
                  </a:rPr>
                  <a:t>.</a:t>
                </a:r>
              </a:p>
              <a:p>
                <a:pPr lvl="3"/>
                <a:r>
                  <a:rPr lang="en-US" sz="1200" kern="1200">
                    <a:solidFill>
                      <a:schemeClr val="tx1"/>
                    </a:solidFill>
                    <a:effectLst/>
                    <a:latin typeface="+mn-lt"/>
                    <a:ea typeface="+mn-ea"/>
                    <a:cs typeface="+mn-cs"/>
                  </a:rPr>
                  <a:t>Ngược lại, trong </a:t>
                </a:r>
                <a:r>
                  <a:rPr lang="en-US" sz="1200" i="1" kern="1200">
                    <a:solidFill>
                      <a:schemeClr val="tx1"/>
                    </a:solidFill>
                    <a:effectLst/>
                    <a:latin typeface="+mn-lt"/>
                    <a:ea typeface="+mn-ea"/>
                    <a:cs typeface="+mn-cs"/>
                  </a:rPr>
                  <a:t>đồ thị hỗ trợ</a:t>
                </a:r>
                <a:r>
                  <a:rPr lang="en-US" sz="1200" kern="1200">
                    <a:solidFill>
                      <a:schemeClr val="tx1"/>
                    </a:solidFill>
                    <a:effectLst/>
                    <a:latin typeface="+mn-lt"/>
                    <a:ea typeface="+mn-ea"/>
                    <a:cs typeface="+mn-cs"/>
                  </a:rPr>
                  <a:t>, trọng số của mỗi cạnh bất kỳ  </a:t>
                </a:r>
                <a:r>
                  <a:rPr lang="en-US" sz="1200" i="0" kern="1200">
                    <a:solidFill>
                      <a:schemeClr val="tx1"/>
                    </a:solidFill>
                    <a:effectLst/>
                    <a:latin typeface="+mn-lt"/>
                    <a:ea typeface="+mn-ea"/>
                    <a:cs typeface="+mn-cs"/>
                  </a:rPr>
                  <a:t>𝑒_𝑠∈𝐸_𝑠</a:t>
                </a:r>
                <a:r>
                  <a:rPr lang="en-US" sz="1200" kern="1200">
                    <a:solidFill>
                      <a:schemeClr val="tx1"/>
                    </a:solidFill>
                    <a:effectLst/>
                    <a:latin typeface="+mn-lt"/>
                    <a:ea typeface="+mn-ea"/>
                    <a:cs typeface="+mn-cs"/>
                  </a:rPr>
                  <a:t> luôn luôn giảm bởi hệ số </a:t>
                </a:r>
                <a:r>
                  <a:rPr lang="en-US" sz="1200" i="0" kern="1200">
                    <a:solidFill>
                      <a:schemeClr val="tx1"/>
                    </a:solidFill>
                    <a:effectLst/>
                    <a:latin typeface="+mn-lt"/>
                    <a:ea typeface="+mn-ea"/>
                    <a:cs typeface="+mn-cs"/>
                  </a:rPr>
                  <a:t>𝛽^(|𝑃_𝑡 (𝑒_𝑠 )−𝑆(𝑒_𝑠 )|/2)∈(0,−1]</a:t>
                </a:r>
                <a:r>
                  <a:rPr lang="en-US" sz="1200" kern="1200">
                    <a:solidFill>
                      <a:schemeClr val="tx1"/>
                    </a:solidFill>
                    <a:effectLst/>
                    <a:latin typeface="+mn-lt"/>
                    <a:ea typeface="+mn-ea"/>
                    <a:cs typeface="+mn-cs"/>
                  </a:rPr>
                  <a:t>.</a:t>
                </a:r>
              </a:p>
              <a:p>
                <a:pPr lvl="2"/>
                <a:endParaRPr lang="en-US" sz="1200" kern="1200" smtClean="0">
                  <a:solidFill>
                    <a:schemeClr val="tx1"/>
                  </a:solidFill>
                  <a:effectLst/>
                  <a:latin typeface="+mn-lt"/>
                  <a:ea typeface="+mn-ea"/>
                  <a:cs typeface="+mn-cs"/>
                </a:endParaRPr>
              </a:p>
              <a:p>
                <a:pPr lvl="2"/>
                <a:r>
                  <a:rPr lang="en-US" sz="1200" kern="1200" smtClean="0">
                    <a:solidFill>
                      <a:schemeClr val="tx1"/>
                    </a:solidFill>
                    <a:effectLst/>
                    <a:latin typeface="+mn-lt"/>
                    <a:ea typeface="+mn-ea"/>
                    <a:cs typeface="+mn-cs"/>
                  </a:rPr>
                  <a:t>Sau </a:t>
                </a:r>
                <a:r>
                  <a:rPr lang="en-US" sz="1200" i="0" kern="1200">
                    <a:solidFill>
                      <a:schemeClr val="tx1"/>
                    </a:solidFill>
                    <a:effectLst/>
                    <a:latin typeface="+mn-lt"/>
                    <a:ea typeface="+mn-ea"/>
                    <a:cs typeface="+mn-cs"/>
                  </a:rPr>
                  <a:t>𝐾</a:t>
                </a:r>
                <a:r>
                  <a:rPr lang="en-US" sz="1200" kern="1200">
                    <a:solidFill>
                      <a:schemeClr val="tx1"/>
                    </a:solidFill>
                    <a:effectLst/>
                    <a:latin typeface="+mn-lt"/>
                    <a:ea typeface="+mn-ea"/>
                    <a:cs typeface="+mn-cs"/>
                  </a:rPr>
                  <a:t> lần lặp, những cạnh thuộc </a:t>
                </a:r>
                <a:r>
                  <a:rPr lang="en-US" sz="1200" i="1" kern="1200">
                    <a:solidFill>
                      <a:schemeClr val="tx1"/>
                    </a:solidFill>
                    <a:effectLst/>
                    <a:latin typeface="+mn-lt"/>
                    <a:ea typeface="+mn-ea"/>
                    <a:cs typeface="+mn-cs"/>
                  </a:rPr>
                  <a:t>đồ thị hỗ trợ</a:t>
                </a:r>
                <a:r>
                  <a:rPr lang="en-US" sz="1200" kern="1200">
                    <a:solidFill>
                      <a:schemeClr val="tx1"/>
                    </a:solidFill>
                    <a:effectLst/>
                    <a:latin typeface="+mn-lt"/>
                    <a:ea typeface="+mn-ea"/>
                    <a:cs typeface="+mn-cs"/>
                  </a:rPr>
                  <a:t> có sự phân bố tương tự với những cạnh thuộc </a:t>
                </a:r>
                <a:r>
                  <a:rPr lang="en-US" sz="1200" i="1" kern="1200">
                    <a:solidFill>
                      <a:schemeClr val="tx1"/>
                    </a:solidFill>
                    <a:effectLst/>
                    <a:latin typeface="+mn-lt"/>
                    <a:ea typeface="+mn-ea"/>
                    <a:cs typeface="+mn-cs"/>
                  </a:rPr>
                  <a:t>đồ thị mục tiêu</a:t>
                </a:r>
                <a:r>
                  <a:rPr lang="en-US" sz="1200" kern="1200">
                    <a:solidFill>
                      <a:schemeClr val="tx1"/>
                    </a:solidFill>
                    <a:effectLst/>
                    <a:latin typeface="+mn-lt"/>
                    <a:ea typeface="+mn-ea"/>
                    <a:cs typeface="+mn-cs"/>
                  </a:rPr>
                  <a:t> sẽ có trọng số lớn hơn những cạnh có sự phân bố khác biệt.</a:t>
                </a:r>
              </a:p>
              <a:p>
                <a:endParaRPr lang="en-US"/>
              </a:p>
            </p:txBody>
          </p:sp>
        </mc:Fallback>
      </mc:AlternateContent>
      <p:sp>
        <p:nvSpPr>
          <p:cNvPr id="4" name="Slide Number Placeholder 3"/>
          <p:cNvSpPr>
            <a:spLocks noGrp="1"/>
          </p:cNvSpPr>
          <p:nvPr>
            <p:ph type="sldNum" sz="quarter" idx="10"/>
          </p:nvPr>
        </p:nvSpPr>
        <p:spPr/>
        <p:txBody>
          <a:bodyPr/>
          <a:lstStyle/>
          <a:p>
            <a:fld id="{D426F9D9-D220-4CAB-88E9-CDEA604BDB3E}" type="slidenum">
              <a:rPr lang="en-US" smtClean="0"/>
              <a:t>41</a:t>
            </a:fld>
            <a:endParaRPr lang="en-US"/>
          </a:p>
        </p:txBody>
      </p:sp>
    </p:spTree>
    <p:extLst>
      <p:ext uri="{BB962C8B-B14F-4D97-AF65-F5344CB8AC3E}">
        <p14:creationId xmlns:p14="http://schemas.microsoft.com/office/powerpoint/2010/main" val="3244293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Em</a:t>
            </a:r>
            <a:r>
              <a:rPr lang="en-US" baseline="0" smtClean="0"/>
              <a:t> đi theo hướng tiếp cận mới hiện nay là giải bài toán dự đoán loại liên kết cho mạng xã hội mới thành lập.</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7</a:t>
            </a:fld>
            <a:endParaRPr lang="en-US"/>
          </a:p>
        </p:txBody>
      </p:sp>
    </p:spTree>
    <p:extLst>
      <p:ext uri="{BB962C8B-B14F-4D97-AF65-F5344CB8AC3E}">
        <p14:creationId xmlns:p14="http://schemas.microsoft.com/office/powerpoint/2010/main" val="27063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Hai</a:t>
            </a:r>
            <a:r>
              <a:rPr lang="en-US" baseline="0" smtClean="0"/>
              <a:t> công trình đầu là công trình nghiên cứu tiên phong về bài toán dự đoán loại liên kết và đi theo hướng tiếp cận phân tích ma trận. Tuy nhiên, phương pháp này trả </a:t>
            </a:r>
            <a:r>
              <a:rPr lang="en-US" sz="1200" kern="1200" smtClean="0">
                <a:solidFill>
                  <a:schemeClr val="tx1"/>
                </a:solidFill>
                <a:effectLst/>
                <a:latin typeface="+mn-lt"/>
                <a:ea typeface="+mn-ea"/>
                <a:cs typeface="+mn-cs"/>
              </a:rPr>
              <a:t>giá cao về độ phức tạp (</a:t>
            </a:r>
            <a:r>
              <a:rPr lang="en-US" sz="1200" i="1" kern="1200" smtClean="0">
                <a:solidFill>
                  <a:schemeClr val="tx1"/>
                </a:solidFill>
                <a:effectLst/>
                <a:latin typeface="+mn-lt"/>
                <a:ea typeface="+mn-ea"/>
                <a:cs typeface="+mn-cs"/>
              </a:rPr>
              <a:t>do sử dụng các phép toán trên ma trận có kích thước lớn</a:t>
            </a:r>
            <a:r>
              <a:rPr lang="en-US" sz="1200" kern="1200" smtClean="0">
                <a:solidFill>
                  <a:schemeClr val="tx1"/>
                </a:solidFill>
                <a:effectLst/>
                <a:latin typeface="+mn-lt"/>
                <a:ea typeface="+mn-ea"/>
                <a:cs typeface="+mn-cs"/>
              </a:rPr>
              <a:t>) nên không thích hợp với mạng xã hội lớn có độ biến động cao. Mặc</a:t>
            </a:r>
            <a:r>
              <a:rPr lang="en-US" sz="1200" kern="1200" baseline="0" smtClean="0">
                <a:solidFill>
                  <a:schemeClr val="tx1"/>
                </a:solidFill>
                <a:effectLst/>
                <a:latin typeface="+mn-lt"/>
                <a:ea typeface="+mn-ea"/>
                <a:cs typeface="+mn-cs"/>
              </a:rPr>
              <a:t> khác, nó cũng không </a:t>
            </a:r>
            <a:r>
              <a:rPr lang="en-US" sz="1200" kern="1200" smtClean="0">
                <a:solidFill>
                  <a:schemeClr val="tx1"/>
                </a:solidFill>
                <a:effectLst/>
                <a:latin typeface="+mn-lt"/>
                <a:ea typeface="+mn-ea"/>
                <a:cs typeface="+mn-cs"/>
              </a:rPr>
              <a:t>quan tâm đến đặc trưng của dữ liệu nên hiệu quả chưa cao.</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Vì</a:t>
            </a:r>
            <a:r>
              <a:rPr lang="en-US" sz="1200" kern="1200" baseline="0" smtClean="0">
                <a:solidFill>
                  <a:schemeClr val="tx1"/>
                </a:solidFill>
                <a:effectLst/>
                <a:latin typeface="+mn-lt"/>
                <a:ea typeface="+mn-ea"/>
                <a:cs typeface="+mn-cs"/>
              </a:rPr>
              <a:t> thế, các nghiên cứu gần đây về bài toán này thường đi theo hướng tiếp cận máy học vì có </a:t>
            </a:r>
            <a:r>
              <a:rPr lang="en-US" sz="1200" kern="1200" smtClean="0">
                <a:solidFill>
                  <a:schemeClr val="tx1"/>
                </a:solidFill>
                <a:effectLst/>
                <a:latin typeface="+mn-lt"/>
                <a:ea typeface="+mn-ea"/>
                <a:cs typeface="+mn-cs"/>
              </a:rPr>
              <a:t>độ phức tạp thấp hơn và độ chính xác cao (</a:t>
            </a:r>
            <a:r>
              <a:rPr lang="en-US" sz="1200" i="1" kern="1200" smtClean="0">
                <a:solidFill>
                  <a:schemeClr val="tx1"/>
                </a:solidFill>
                <a:effectLst/>
                <a:latin typeface="+mn-lt"/>
                <a:ea typeface="+mn-ea"/>
                <a:cs typeface="+mn-cs"/>
              </a:rPr>
              <a:t>do sử dụng hiệu quả các đặc trưng của dữ liệu</a:t>
            </a:r>
            <a:r>
              <a:rPr lang="en-US" sz="1200" kern="1200" smtClean="0">
                <a:solidFill>
                  <a:schemeClr val="tx1"/>
                </a:solidFill>
                <a:effectLst/>
                <a:latin typeface="+mn-lt"/>
                <a:ea typeface="+mn-ea"/>
                <a:cs typeface="+mn-cs"/>
              </a:rPr>
              <a:t>).</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Đặc</a:t>
            </a:r>
            <a:r>
              <a:rPr lang="en-US" sz="1200" kern="1200" baseline="0" smtClean="0">
                <a:solidFill>
                  <a:schemeClr val="tx1"/>
                </a:solidFill>
                <a:effectLst/>
                <a:latin typeface="+mn-lt"/>
                <a:ea typeface="+mn-ea"/>
                <a:cs typeface="+mn-cs"/>
              </a:rPr>
              <a:t> biệt, công trình gần đây nhất của tác giả Ye là công trình tiên phong giải bài toán dự đoán loại liên kết trong ngữ cảnh hoàn toàn mới là mạng xã hội mới thành lập. Phương pháp này tiếp cận theo hướng “Transfer Learning” tận dụng thông tin của mạng xã hội khác bằng cách xây dựng đặc trưng latent đồng thời kết hợp các đặc trưng phổ biến explicit. Đây cũng là công trình nghiên cứu cơ sở của luận văn.</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9</a:t>
            </a:fld>
            <a:endParaRPr lang="en-US"/>
          </a:p>
        </p:txBody>
      </p:sp>
    </p:spTree>
    <p:extLst>
      <p:ext uri="{BB962C8B-B14F-4D97-AF65-F5344CB8AC3E}">
        <p14:creationId xmlns:p14="http://schemas.microsoft.com/office/powerpoint/2010/main" val="2598638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Mô</a:t>
            </a:r>
            <a:r>
              <a:rPr lang="en-US" baseline="0" smtClean="0"/>
              <a:t> hình dự đoán do luận văn đề xuất có quá trình dự đoán tương tự với mô hình dự đoán tổng quát với hướng tiếp cận máy học, chỉ có điểm khác biệt ở bước tiền xử lý dữ liệu. Tập dữ liệu huấn luyện bao gồm dữ liệu của đồ thị hỗ trợ và đồ thị mục tiêu.</a:t>
            </a:r>
          </a:p>
          <a:p>
            <a:endParaRPr lang="en-US" baseline="0" smtClean="0"/>
          </a:p>
          <a:p>
            <a:r>
              <a:rPr lang="en-US" baseline="0" smtClean="0"/>
              <a:t>Quá trình rút trích đặc trưng, luận văn thay vì sử dụng đặc trưng explicit + latent theo công trình trước đây về mạng xã hội mới thành lập. Luận văn thay thế đặc trưng latent bằng đặc trưng đơn giản mang tính tổng quát hơn là đặc trưng Positive Negative Ratio (PNR) nhằm nâng cao hiệu quả dự đoán và rút ngắn thời gian thực hiện.</a:t>
            </a:r>
          </a:p>
          <a:p>
            <a:endParaRPr lang="en-US" baseline="0" smtClean="0"/>
          </a:p>
          <a:p>
            <a:r>
              <a:rPr lang="en-US" baseline="0" smtClean="0"/>
              <a:t>Quá trình huấn luyện, để tận dụng thông tin của mạng xã hội khác, luận văn không sử dụng phương pháp máy học thông thường SVM mà sử dụng phương pháp Transfer AdaBoost with SVM theo hướng tiếp cận Transfer Learning do luận văn đề xuất. Phương pháp này tận dụng những thông tin hữu ích và hạn chế sự ảnh hưởng của những dữ liệu gây nhiễu.</a:t>
            </a:r>
          </a:p>
          <a:p>
            <a:endParaRPr lang="en-US" baseline="0" smtClean="0"/>
          </a:p>
          <a:p>
            <a:r>
              <a:rPr lang="en-US" baseline="0" smtClean="0"/>
              <a:t>Sau đây, em xin trình bày cụ thể các bước thực hiện …</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11</a:t>
            </a:fld>
            <a:endParaRPr lang="en-US"/>
          </a:p>
        </p:txBody>
      </p:sp>
    </p:spTree>
    <p:extLst>
      <p:ext uri="{BB962C8B-B14F-4D97-AF65-F5344CB8AC3E}">
        <p14:creationId xmlns:p14="http://schemas.microsoft.com/office/powerpoint/2010/main" val="268300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Đối với</a:t>
            </a:r>
            <a:r>
              <a:rPr lang="en-US" baseline="0" smtClean="0"/>
              <a:t> bước rút trích đặc trưng, em tiến hành rút trích 2 loại đặc trưng explicit và PNR.</a:t>
            </a:r>
            <a:endParaRPr lang="en-US" smtClean="0"/>
          </a:p>
          <a:p>
            <a:endParaRPr lang="en-US" smtClean="0"/>
          </a:p>
          <a:p>
            <a:r>
              <a:rPr lang="en-US" baseline="0" smtClean="0"/>
              <a:t>Đặc trưng explicit là sự kết hợp của 4 đặc trưng trên.</a:t>
            </a:r>
          </a:p>
          <a:p>
            <a:endParaRPr lang="en-US" baseline="0" smtClean="0"/>
          </a:p>
          <a:p>
            <a:r>
              <a:rPr lang="en-US" smtClean="0"/>
              <a:t>=&gt; Đặc</a:t>
            </a:r>
            <a:r>
              <a:rPr lang="en-US" baseline="0" smtClean="0"/>
              <a:t> trưng explicit là loại đặc trưng truyền thống thường được sử dụng trong bài toán này ở các công trình trước đây.</a:t>
            </a:r>
          </a:p>
        </p:txBody>
      </p:sp>
      <p:sp>
        <p:nvSpPr>
          <p:cNvPr id="4" name="Slide Number Placeholder 3"/>
          <p:cNvSpPr>
            <a:spLocks noGrp="1"/>
          </p:cNvSpPr>
          <p:nvPr>
            <p:ph type="sldNum" sz="quarter" idx="10"/>
          </p:nvPr>
        </p:nvSpPr>
        <p:spPr/>
        <p:txBody>
          <a:bodyPr/>
          <a:lstStyle/>
          <a:p>
            <a:fld id="{D426F9D9-D220-4CAB-88E9-CDEA604BDB3E}" type="slidenum">
              <a:rPr lang="en-US" smtClean="0"/>
              <a:t>13</a:t>
            </a:fld>
            <a:endParaRPr lang="en-US"/>
          </a:p>
        </p:txBody>
      </p:sp>
    </p:spTree>
    <p:extLst>
      <p:ext uri="{BB962C8B-B14F-4D97-AF65-F5344CB8AC3E}">
        <p14:creationId xmlns:p14="http://schemas.microsoft.com/office/powerpoint/2010/main" val="2544367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Những quy luật này phù hợp với mô hình mạng xã hội vì phản ánh được bản chất quá trình hình thành và xu hướng phát triển của các liên kết trong mạng. Do đó, đặc trưng </a:t>
            </a:r>
            <a:r>
              <a:rPr lang="en-US" sz="1200" i="1" kern="1200" smtClean="0">
                <a:solidFill>
                  <a:schemeClr val="tx1"/>
                </a:solidFill>
                <a:effectLst/>
                <a:latin typeface="+mn-lt"/>
                <a:ea typeface="+mn-ea"/>
                <a:cs typeface="+mn-cs"/>
              </a:rPr>
              <a:t>PNR</a:t>
            </a:r>
            <a:r>
              <a:rPr lang="en-US" sz="1200" kern="1200" smtClean="0">
                <a:solidFill>
                  <a:schemeClr val="tx1"/>
                </a:solidFill>
                <a:effectLst/>
                <a:latin typeface="+mn-lt"/>
                <a:ea typeface="+mn-ea"/>
                <a:cs typeface="+mn-cs"/>
              </a:rPr>
              <a:t> có độ khái quát cao và có thể áp dụng trên nhiều mạng xã hội khác nhau.</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14</a:t>
            </a:fld>
            <a:endParaRPr lang="en-US"/>
          </a:p>
        </p:txBody>
      </p:sp>
    </p:spTree>
    <p:extLst>
      <p:ext uri="{BB962C8B-B14F-4D97-AF65-F5344CB8AC3E}">
        <p14:creationId xmlns:p14="http://schemas.microsoft.com/office/powerpoint/2010/main" val="1258539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Tiếp theo, em xin trình</a:t>
            </a:r>
            <a:r>
              <a:rPr lang="en-US" sz="1200" kern="1200" baseline="0" smtClean="0">
                <a:solidFill>
                  <a:schemeClr val="tx1"/>
                </a:solidFill>
                <a:effectLst/>
                <a:latin typeface="+mn-lt"/>
                <a:ea typeface="+mn-ea"/>
                <a:cs typeface="+mn-cs"/>
              </a:rPr>
              <a:t> bày về phương pháp máy học được sử dụng trong mô hình dự đoán là …</a:t>
            </a:r>
            <a:endParaRPr lang="en-US" sz="1200" kern="1200" smtClean="0">
              <a:solidFill>
                <a:schemeClr val="tx1"/>
              </a:solidFill>
              <a:effectLst/>
              <a:latin typeface="+mn-lt"/>
              <a:ea typeface="+mn-ea"/>
              <a:cs typeface="+mn-cs"/>
            </a:endParaRP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Lý</a:t>
            </a:r>
            <a:r>
              <a:rPr lang="en-US" sz="1200" kern="1200" baseline="0" smtClean="0">
                <a:solidFill>
                  <a:schemeClr val="tx1"/>
                </a:solidFill>
                <a:effectLst/>
                <a:latin typeface="+mn-lt"/>
                <a:ea typeface="+mn-ea"/>
                <a:cs typeface="+mn-cs"/>
              </a:rPr>
              <a:t> do em sử dụng phương pháp này là</a:t>
            </a:r>
            <a:r>
              <a:rPr lang="en-US" sz="1200" kern="1200" smtClean="0">
                <a:solidFill>
                  <a:schemeClr val="tx1"/>
                </a:solidFill>
                <a:effectLst/>
                <a:latin typeface="+mn-lt"/>
                <a:ea typeface="+mn-ea"/>
                <a:cs typeface="+mn-cs"/>
              </a:rPr>
              <a:t> vì sự phân bố khác nhau giữa đồ thị hỗ trợ và đồ thị mục tiêu.</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Để</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tận dụng được những dữ liệu có ích của đồ thị hỗ trợ và hạn chế sự ảnh hưởng của những dữ liệu gây nhiễu thì</a:t>
            </a:r>
            <a:r>
              <a:rPr lang="en-US" sz="1200" kern="1200" baseline="0" smtClean="0">
                <a:solidFill>
                  <a:schemeClr val="tx1"/>
                </a:solidFill>
                <a:effectLst/>
                <a:latin typeface="+mn-lt"/>
                <a:ea typeface="+mn-ea"/>
                <a:cs typeface="+mn-cs"/>
              </a:rPr>
              <a:t> cần sử dụng trọng số trong quá trình đào tạo.</a:t>
            </a:r>
          </a:p>
          <a:p>
            <a:endParaRPr lang="en-US" smtClean="0"/>
          </a:p>
          <a:p>
            <a:r>
              <a:rPr lang="en-US" smtClean="0"/>
              <a:t>Với ý</a:t>
            </a:r>
            <a:r>
              <a:rPr lang="en-US" baseline="0" smtClean="0"/>
              <a:t> tưởng của thuật toán là …</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15</a:t>
            </a:fld>
            <a:endParaRPr lang="en-US"/>
          </a:p>
        </p:txBody>
      </p:sp>
    </p:spTree>
    <p:extLst>
      <p:ext uri="{BB962C8B-B14F-4D97-AF65-F5344CB8AC3E}">
        <p14:creationId xmlns:p14="http://schemas.microsoft.com/office/powerpoint/2010/main" val="219506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mtClean="0"/>
              <a:t>Quy tắc</a:t>
            </a:r>
            <a:r>
              <a:rPr lang="en-US" baseline="0" smtClean="0"/>
              <a:t> điều chỉnh trọng số như sau. Với … ký hiệu …</a:t>
            </a:r>
          </a:p>
          <a:p>
            <a:pPr marL="0" indent="0">
              <a:buFontTx/>
              <a:buNone/>
            </a:pPr>
            <a:endParaRPr lang="en-US" baseline="0" smtClean="0"/>
          </a:p>
          <a:p>
            <a:pPr marL="0" indent="0">
              <a:buFontTx/>
              <a:buNone/>
            </a:pPr>
            <a:r>
              <a:rPr lang="en-US" baseline="0" smtClean="0"/>
              <a:t>Nếu: … quy luật …</a:t>
            </a:r>
            <a:endParaRPr lang="en-US" smtClean="0"/>
          </a:p>
          <a:p>
            <a:pPr marL="0" indent="0">
              <a:buFontTx/>
              <a:buNone/>
            </a:pPr>
            <a:endParaRPr lang="en-US" smtClean="0"/>
          </a:p>
          <a:p>
            <a:pPr marL="171450" indent="-171450">
              <a:buFontTx/>
              <a:buChar char="-"/>
            </a:pPr>
            <a:r>
              <a:rPr lang="en-US" smtClean="0"/>
              <a:t>Trọng</a:t>
            </a:r>
            <a:r>
              <a:rPr lang="en-US" baseline="0" smtClean="0"/>
              <a:t> số nhỏ: hạn chế sự ảnh hưởng của những dữ liệu gây nhiễu.</a:t>
            </a:r>
          </a:p>
          <a:p>
            <a:pPr marL="171450" indent="-171450">
              <a:buFontTx/>
              <a:buChar char="-"/>
            </a:pPr>
            <a:endParaRPr lang="en-US" baseline="0" smtClean="0"/>
          </a:p>
          <a:p>
            <a:pPr marL="171450" indent="-171450">
              <a:buFontTx/>
              <a:buChar char="-"/>
            </a:pPr>
            <a:r>
              <a:rPr lang="en-US" baseline="0" smtClean="0"/>
              <a:t>Trọng số lớn: thể hiện tầm quan trọng của chúng.</a:t>
            </a:r>
            <a:endParaRPr lang="en-US"/>
          </a:p>
        </p:txBody>
      </p:sp>
      <p:sp>
        <p:nvSpPr>
          <p:cNvPr id="4" name="Slide Number Placeholder 3"/>
          <p:cNvSpPr>
            <a:spLocks noGrp="1"/>
          </p:cNvSpPr>
          <p:nvPr>
            <p:ph type="sldNum" sz="quarter" idx="10"/>
          </p:nvPr>
        </p:nvSpPr>
        <p:spPr/>
        <p:txBody>
          <a:bodyPr/>
          <a:lstStyle/>
          <a:p>
            <a:fld id="{D426F9D9-D220-4CAB-88E9-CDEA604BDB3E}" type="slidenum">
              <a:rPr lang="en-US" smtClean="0"/>
              <a:t>16</a:t>
            </a:fld>
            <a:endParaRPr lang="en-US"/>
          </a:p>
        </p:txBody>
      </p:sp>
    </p:spTree>
    <p:extLst>
      <p:ext uri="{BB962C8B-B14F-4D97-AF65-F5344CB8AC3E}">
        <p14:creationId xmlns:p14="http://schemas.microsoft.com/office/powerpoint/2010/main" val="2347514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239000" cy="1905000"/>
          </a:xfrm>
        </p:spPr>
        <p:txBody>
          <a:bodyPr anchor="ctr"/>
          <a:lstStyle>
            <a:lvl1pPr algn="ctr">
              <a:defRPr sz="5400">
                <a:ln>
                  <a:noFill/>
                </a:ln>
                <a:solidFill>
                  <a:schemeClr val="tx2"/>
                </a:solidFill>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114800"/>
            <a:ext cx="7239000" cy="1066800"/>
          </a:xfrm>
        </p:spPr>
        <p:txBody>
          <a:bodyPr anchor="t">
            <a:normAutofit/>
          </a:bodyPr>
          <a:lstStyle>
            <a:lvl1pPr marL="0" indent="0" algn="ctr">
              <a:buNone/>
              <a:defRPr sz="2400">
                <a:solidFill>
                  <a:schemeClr val="accent1">
                    <a:lumMod val="75000"/>
                  </a:schemeClr>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noFill/>
          <a:ln>
            <a:noFill/>
          </a:ln>
        </p:spPr>
        <p:txBody>
          <a:bodyPr/>
          <a:lstStyle>
            <a:lvl1pPr>
              <a:defRPr sz="2000">
                <a:latin typeface="Times New Roman" panose="02020603050405020304" pitchFamily="18" charset="0"/>
                <a:cs typeface="Times New Roman" panose="02020603050405020304" pitchFamily="18" charset="0"/>
              </a:defRPr>
            </a:lvl1pPr>
          </a:lstStyle>
          <a:p>
            <a:fld id="{652170C1-A819-480B-835F-8A44CA426DD7}" type="slidenum">
              <a:rPr lang="en-US" smtClean="0"/>
              <a:pPr/>
              <a:t>‹#›</a:t>
            </a:fld>
            <a:endParaRPr lang="en-US"/>
          </a:p>
        </p:txBody>
      </p:sp>
      <p:sp>
        <p:nvSpPr>
          <p:cNvPr id="8" name="Date Placeholder 3"/>
          <p:cNvSpPr>
            <a:spLocks noGrp="1"/>
          </p:cNvSpPr>
          <p:nvPr>
            <p:ph type="dt" sz="half" idx="10"/>
          </p:nvPr>
        </p:nvSpPr>
        <p:spPr>
          <a:xfrm>
            <a:off x="5916707" y="6460864"/>
            <a:ext cx="2438399" cy="365760"/>
          </a:xfrm>
        </p:spPr>
        <p:txBody>
          <a:bodyPr/>
          <a:lstStyle>
            <a:lvl1pPr algn="r">
              <a:defRPr sz="1400">
                <a:solidFill>
                  <a:schemeClr val="tx2"/>
                </a:solidFill>
                <a:latin typeface="Times New Roman" panose="02020603050405020304" pitchFamily="18" charset="0"/>
                <a:cs typeface="Times New Roman" panose="02020603050405020304" pitchFamily="18" charset="0"/>
              </a:defRPr>
            </a:lvl1pPr>
          </a:lstStyle>
          <a:p>
            <a:r>
              <a:rPr lang="en-US" smtClean="0"/>
              <a:t>24/07/2015</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170C1-A819-480B-835F-8A44CA426DD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170C1-A819-480B-835F-8A44CA426DD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5696" y="0"/>
            <a:ext cx="8229598" cy="1143000"/>
          </a:xfrm>
        </p:spPr>
        <p:txBody>
          <a:bodyPr/>
          <a:lstStyle>
            <a:lvl1pPr>
              <a:defRPr sz="4500" b="1">
                <a:latin typeface="Times New Roman" panose="02020603050405020304" pitchFamily="18" charset="0"/>
                <a:cs typeface="Times New Roman" panose="02020603050405020304" pitchFamily="18" charset="0"/>
              </a:defRPr>
            </a:lvl1pPr>
          </a:lstStyle>
          <a:p>
            <a:r>
              <a:rPr lang="en-US" smtClean="0"/>
              <a:t>Click to edit Master title style</a:t>
            </a:r>
            <a:endParaRPr lang="en-US"/>
          </a:p>
        </p:txBody>
      </p:sp>
      <p:sp>
        <p:nvSpPr>
          <p:cNvPr id="3" name="Content Placeholder 2"/>
          <p:cNvSpPr>
            <a:spLocks noGrp="1"/>
          </p:cNvSpPr>
          <p:nvPr>
            <p:ph idx="1"/>
          </p:nvPr>
        </p:nvSpPr>
        <p:spPr>
          <a:xfrm>
            <a:off x="105696" y="1219200"/>
            <a:ext cx="8229598" cy="5181600"/>
          </a:xfrm>
        </p:spPr>
        <p:txBody>
          <a:bodyPr/>
          <a:lstStyle>
            <a:lvl1pPr algn="just">
              <a:defRPr sz="2400">
                <a:latin typeface="Times New Roman" panose="02020603050405020304" pitchFamily="18" charset="0"/>
                <a:cs typeface="Times New Roman" panose="02020603050405020304" pitchFamily="18" charset="0"/>
              </a:defRPr>
            </a:lvl1pPr>
            <a:lvl2pPr algn="just">
              <a:defRPr sz="2400">
                <a:latin typeface="Times New Roman" panose="02020603050405020304" pitchFamily="18" charset="0"/>
                <a:cs typeface="Times New Roman" panose="02020603050405020304" pitchFamily="18" charset="0"/>
              </a:defRPr>
            </a:lvl2pPr>
            <a:lvl3pPr algn="just">
              <a:defRPr sz="2000">
                <a:latin typeface="Times New Roman" panose="02020603050405020304" pitchFamily="18" charset="0"/>
                <a:cs typeface="Times New Roman" panose="02020603050405020304" pitchFamily="18" charset="0"/>
              </a:defRPr>
            </a:lvl3pPr>
            <a:lvl4pPr algn="just">
              <a:defRPr sz="1800">
                <a:latin typeface="Times New Roman" panose="02020603050405020304" pitchFamily="18" charset="0"/>
                <a:cs typeface="Times New Roman" panose="02020603050405020304" pitchFamily="18" charset="0"/>
              </a:defRPr>
            </a:lvl4pPr>
            <a:lvl5pPr algn="just">
              <a:defRPr sz="1600">
                <a:latin typeface="Times New Roman" panose="02020603050405020304" pitchFamily="18" charset="0"/>
                <a:cs typeface="Times New Roman" panose="02020603050405020304" pitchFamily="18"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916707" y="6460864"/>
            <a:ext cx="2438399" cy="365760"/>
          </a:xfrm>
        </p:spPr>
        <p:txBody>
          <a:bodyPr/>
          <a:lstStyle>
            <a:lvl1pPr algn="r">
              <a:defRPr sz="1400">
                <a:solidFill>
                  <a:schemeClr val="tx2"/>
                </a:solidFill>
                <a:latin typeface="Times New Roman" panose="02020603050405020304" pitchFamily="18" charset="0"/>
                <a:cs typeface="Times New Roman" panose="02020603050405020304" pitchFamily="18" charset="0"/>
              </a:defRPr>
            </a:lvl1pPr>
          </a:lstStyle>
          <a:p>
            <a:r>
              <a:rPr lang="en-US" smtClean="0"/>
              <a:t>24/07/2015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noFill/>
          <a:ln>
            <a:noFill/>
          </a:ln>
        </p:spPr>
        <p:txBody>
          <a:bodyPr/>
          <a:lstStyle>
            <a:lvl1pPr>
              <a:defRPr sz="2000">
                <a:latin typeface="Times New Roman" panose="02020603050405020304" pitchFamily="18" charset="0"/>
                <a:cs typeface="Times New Roman" panose="02020603050405020304" pitchFamily="18" charset="0"/>
              </a:defRPr>
            </a:lvl1pPr>
          </a:lstStyle>
          <a:p>
            <a:fld id="{652170C1-A819-480B-835F-8A44CA426DD7}" type="slidenum">
              <a:rPr lang="en-US" smtClean="0"/>
              <a:pPr/>
              <a:t>‹#›</a:t>
            </a:fld>
            <a:endParaRPr lang="en-US"/>
          </a:p>
        </p:txBody>
      </p:sp>
      <p:cxnSp>
        <p:nvCxnSpPr>
          <p:cNvPr id="7" name="Straight Connector 6"/>
          <p:cNvCxnSpPr/>
          <p:nvPr userDrawn="1"/>
        </p:nvCxnSpPr>
        <p:spPr>
          <a:xfrm>
            <a:off x="105696" y="1143000"/>
            <a:ext cx="8229598"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170C1-A819-480B-835F-8A44CA426DD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24/07/2015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170C1-A819-480B-835F-8A44CA426DD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24/07/2015</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170C1-A819-480B-835F-8A44CA426DD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24/07/2015</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24/07/2015</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170C1-A819-480B-835F-8A44CA426DD7}"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24/07/2015</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170C1-A819-480B-835F-8A44CA426DD7}"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r>
              <a:rPr lang="en-US" smtClean="0"/>
              <a:t>24/07/2015</a:t>
            </a:r>
            <a:endParaRPr lang="en-US"/>
          </a:p>
        </p:txBody>
      </p:sp>
      <p:sp>
        <p:nvSpPr>
          <p:cNvPr id="9" name="Slide Number Placeholder 8"/>
          <p:cNvSpPr>
            <a:spLocks noGrp="1"/>
          </p:cNvSpPr>
          <p:nvPr>
            <p:ph type="sldNum" sz="quarter" idx="11"/>
          </p:nvPr>
        </p:nvSpPr>
        <p:spPr/>
        <p:txBody>
          <a:bodyPr/>
          <a:lstStyle/>
          <a:p>
            <a:fld id="{652170C1-A819-480B-835F-8A44CA426DD7}"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52170C1-A819-480B-835F-8A44CA426DD7}"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r>
              <a:rPr lang="en-US" smtClean="0"/>
              <a:t>24/07/2015</a:t>
            </a:r>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4.xml"/><Relationship Id="rId7" Type="http://schemas.openxmlformats.org/officeDocument/2006/relationships/image" Target="../media/image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239000" cy="1981200"/>
          </a:xfrm>
        </p:spPr>
        <p:txBody>
          <a:bodyPr/>
          <a:lstStyle/>
          <a:p>
            <a:r>
              <a:rPr lang="en-US" sz="4800" b="1" smtClean="0"/>
              <a:t>Dự đoán liên kết</a:t>
            </a:r>
            <a:br>
              <a:rPr lang="en-US" sz="4800" b="1" smtClean="0"/>
            </a:br>
            <a:r>
              <a:rPr lang="en-US" sz="4800" b="1" smtClean="0"/>
              <a:t>“positive” và “negative”</a:t>
            </a:r>
            <a:br>
              <a:rPr lang="en-US" sz="4800" b="1" smtClean="0"/>
            </a:br>
            <a:r>
              <a:rPr lang="en-US" sz="4800" b="1" smtClean="0"/>
              <a:t>trong mạng xã hội</a:t>
            </a:r>
            <a:endParaRPr lang="en-US" sz="4800" b="1"/>
          </a:p>
        </p:txBody>
      </p:sp>
      <p:sp>
        <p:nvSpPr>
          <p:cNvPr id="3" name="Subtitle 2"/>
          <p:cNvSpPr>
            <a:spLocks noGrp="1"/>
          </p:cNvSpPr>
          <p:nvPr>
            <p:ph type="subTitle" idx="1"/>
          </p:nvPr>
        </p:nvSpPr>
        <p:spPr>
          <a:xfrm>
            <a:off x="685800" y="5105400"/>
            <a:ext cx="7239000" cy="1066800"/>
          </a:xfrm>
        </p:spPr>
        <p:txBody>
          <a:bodyPr anchor="b">
            <a:normAutofit/>
          </a:bodyPr>
          <a:lstStyle/>
          <a:p>
            <a:pPr algn="just"/>
            <a:r>
              <a:rPr lang="en-US" u="sng" smtClean="0"/>
              <a:t>GVHD</a:t>
            </a:r>
            <a:r>
              <a:rPr lang="en-US" smtClean="0"/>
              <a:t>: </a:t>
            </a:r>
            <a:r>
              <a:rPr lang="en-US" b="1" i="1" smtClean="0"/>
              <a:t>TS. Nguyễn Hoàng Tú Anh</a:t>
            </a:r>
          </a:p>
          <a:p>
            <a:pPr algn="just"/>
            <a:r>
              <a:rPr lang="en-US" u="sng" smtClean="0"/>
              <a:t>HVTH</a:t>
            </a:r>
            <a:r>
              <a:rPr lang="en-US" smtClean="0"/>
              <a:t>: </a:t>
            </a:r>
            <a:r>
              <a:rPr lang="en-US" b="1" i="1" smtClean="0"/>
              <a:t>Nguyễn Thị Anh Thư</a:t>
            </a:r>
            <a:endParaRPr lang="en-US" b="1" i="1"/>
          </a:p>
        </p:txBody>
      </p:sp>
      <p:sp>
        <p:nvSpPr>
          <p:cNvPr id="5" name="Slide Number Placeholder 4"/>
          <p:cNvSpPr>
            <a:spLocks noGrp="1"/>
          </p:cNvSpPr>
          <p:nvPr>
            <p:ph type="sldNum" sz="quarter" idx="12"/>
          </p:nvPr>
        </p:nvSpPr>
        <p:spPr/>
        <p:txBody>
          <a:bodyPr/>
          <a:lstStyle/>
          <a:p>
            <a:fld id="{652170C1-A819-480B-835F-8A44CA426DD7}" type="slidenum">
              <a:rPr lang="en-US" smtClean="0"/>
              <a:t>1</a:t>
            </a:fld>
            <a:endParaRPr lang="en-US"/>
          </a:p>
        </p:txBody>
      </p:sp>
      <p:pic>
        <p:nvPicPr>
          <p:cNvPr id="6" name="Picture 5"/>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52402" y="141836"/>
            <a:ext cx="1708354" cy="1382164"/>
          </a:xfrm>
          <a:prstGeom prst="rect">
            <a:avLst/>
          </a:prstGeom>
        </p:spPr>
      </p:pic>
      <p:sp>
        <p:nvSpPr>
          <p:cNvPr id="7" name="Title 1"/>
          <p:cNvSpPr txBox="1">
            <a:spLocks/>
          </p:cNvSpPr>
          <p:nvPr/>
        </p:nvSpPr>
        <p:spPr>
          <a:xfrm>
            <a:off x="1981200" y="108155"/>
            <a:ext cx="6400800" cy="141584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5400" kern="1200" cap="none" spc="-100" baseline="0">
                <a:ln>
                  <a:noFill/>
                </a:ln>
                <a:solidFill>
                  <a:schemeClr val="tx2"/>
                </a:solidFill>
                <a:effectLst/>
                <a:latin typeface="Times New Roman" panose="02020603050405020304" pitchFamily="18" charset="0"/>
                <a:ea typeface="+mj-ea"/>
                <a:cs typeface="Times New Roman" panose="02020603050405020304" pitchFamily="18" charset="0"/>
              </a:defRPr>
            </a:lvl1pPr>
          </a:lstStyle>
          <a:p>
            <a:pPr algn="just"/>
            <a:r>
              <a:rPr lang="en-US" sz="2500" b="1" smtClean="0"/>
              <a:t>Đại Học Quốc Gia Thành Phố Hồ Chí Minh</a:t>
            </a:r>
          </a:p>
          <a:p>
            <a:pPr algn="just"/>
            <a:r>
              <a:rPr lang="en-US" sz="2500" b="1" smtClean="0"/>
              <a:t>Đại Học Công Nghệ Thông Tin</a:t>
            </a:r>
            <a:endParaRPr lang="en-US" sz="2500" b="1"/>
          </a:p>
        </p:txBody>
      </p:sp>
      <p:cxnSp>
        <p:nvCxnSpPr>
          <p:cNvPr id="9" name="Straight Connector 8"/>
          <p:cNvCxnSpPr/>
          <p:nvPr/>
        </p:nvCxnSpPr>
        <p:spPr>
          <a:xfrm>
            <a:off x="105696" y="1600200"/>
            <a:ext cx="822959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10"/>
          </p:nvPr>
        </p:nvSpPr>
        <p:spPr>
          <a:xfrm>
            <a:off x="5916707" y="6460864"/>
            <a:ext cx="2438399" cy="365760"/>
          </a:xfrm>
        </p:spPr>
        <p:txBody>
          <a:bodyPr/>
          <a:lstStyle/>
          <a:p>
            <a:r>
              <a:rPr lang="en-US" smtClean="0"/>
              <a:t>24/07/2015</a:t>
            </a:r>
            <a:endParaRPr lang="en-US"/>
          </a:p>
        </p:txBody>
      </p:sp>
    </p:spTree>
    <p:extLst>
      <p:ext uri="{BB962C8B-B14F-4D97-AF65-F5344CB8AC3E}">
        <p14:creationId xmlns:p14="http://schemas.microsoft.com/office/powerpoint/2010/main" val="1636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Mô hình dự đoán</a:t>
            </a:r>
            <a:endParaRPr lang="en-US"/>
          </a:p>
        </p:txBody>
      </p:sp>
      <p:sp>
        <p:nvSpPr>
          <p:cNvPr id="3" name="Content Placeholder 2"/>
          <p:cNvSpPr>
            <a:spLocks noGrp="1"/>
          </p:cNvSpPr>
          <p:nvPr>
            <p:ph idx="1"/>
          </p:nvPr>
        </p:nvSpPr>
        <p:spPr/>
        <p:txBody>
          <a:bodyPr vert="horz" lIns="91440" tIns="45720" rIns="91440" bIns="45720" rtlCol="0">
            <a:normAutofit/>
          </a:bodyPr>
          <a:lstStyle/>
          <a:p>
            <a:pPr marL="114300" indent="0">
              <a:buNone/>
            </a:pPr>
            <a:r>
              <a:rPr lang="en-US" sz="3200" smtClean="0"/>
              <a:t>3.1. Giới thiệu</a:t>
            </a:r>
          </a:p>
          <a:p>
            <a:pPr marL="114300" indent="0">
              <a:buNone/>
            </a:pPr>
            <a:r>
              <a:rPr lang="en-US" sz="3200" smtClean="0"/>
              <a:t>3.2. </a:t>
            </a:r>
            <a:r>
              <a:rPr lang="en-US" sz="3200"/>
              <a:t>Tiền xử lý dữ liệu</a:t>
            </a:r>
          </a:p>
          <a:p>
            <a:pPr marL="114300" indent="0">
              <a:buNone/>
            </a:pPr>
            <a:r>
              <a:rPr lang="en-US" sz="3200" smtClean="0"/>
              <a:t>3.3. </a:t>
            </a:r>
            <a:r>
              <a:rPr lang="en-US" sz="3200"/>
              <a:t>Đặc trưng dự </a:t>
            </a:r>
            <a:r>
              <a:rPr lang="en-US" sz="3200" smtClean="0"/>
              <a:t>đoán</a:t>
            </a:r>
            <a:endParaRPr lang="en-US" sz="3200"/>
          </a:p>
          <a:p>
            <a:pPr marL="114300" indent="0">
              <a:buNone/>
            </a:pPr>
            <a:r>
              <a:rPr lang="en-US" sz="3200" smtClean="0"/>
              <a:t>3.4. </a:t>
            </a:r>
            <a:r>
              <a:rPr lang="en-US" sz="3200"/>
              <a:t>Phương pháp máy học</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10</a:t>
            </a:fld>
            <a:endParaRPr lang="en-US"/>
          </a:p>
        </p:txBody>
      </p:sp>
    </p:spTree>
    <p:extLst>
      <p:ext uri="{BB962C8B-B14F-4D97-AF65-F5344CB8AC3E}">
        <p14:creationId xmlns:p14="http://schemas.microsoft.com/office/powerpoint/2010/main" val="87279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3.1. Giới thiệu</a:t>
            </a:r>
          </a:p>
        </p:txBody>
      </p:sp>
      <p:sp>
        <p:nvSpPr>
          <p:cNvPr id="5" name="Slide Number Placeholder 4"/>
          <p:cNvSpPr>
            <a:spLocks noGrp="1"/>
          </p:cNvSpPr>
          <p:nvPr>
            <p:ph type="sldNum" sz="quarter" idx="12"/>
          </p:nvPr>
        </p:nvSpPr>
        <p:spPr/>
        <p:txBody>
          <a:bodyPr/>
          <a:lstStyle/>
          <a:p>
            <a:fld id="{652170C1-A819-480B-835F-8A44CA426DD7}" type="slidenum">
              <a:rPr lang="en-US" smtClean="0"/>
              <a:pPr/>
              <a:t>11</a:t>
            </a:fld>
            <a:endParaRPr lang="en-US"/>
          </a:p>
        </p:txBody>
      </p:sp>
      <p:grpSp>
        <p:nvGrpSpPr>
          <p:cNvPr id="6" name="Group 5"/>
          <p:cNvGrpSpPr/>
          <p:nvPr/>
        </p:nvGrpSpPr>
        <p:grpSpPr>
          <a:xfrm>
            <a:off x="76200" y="1676400"/>
            <a:ext cx="8288605" cy="4544451"/>
            <a:chOff x="76200" y="1932549"/>
            <a:chExt cx="8288605" cy="4544451"/>
          </a:xfrm>
        </p:grpSpPr>
        <p:grpSp>
          <p:nvGrpSpPr>
            <p:cNvPr id="7" name="Group 6"/>
            <p:cNvGrpSpPr/>
            <p:nvPr/>
          </p:nvGrpSpPr>
          <p:grpSpPr>
            <a:xfrm>
              <a:off x="1125805" y="2059745"/>
              <a:ext cx="7239000" cy="4417255"/>
              <a:chOff x="685800" y="2059745"/>
              <a:chExt cx="7239000" cy="4417255"/>
            </a:xfrm>
          </p:grpSpPr>
          <p:grpSp>
            <p:nvGrpSpPr>
              <p:cNvPr id="18" name="Group 17"/>
              <p:cNvGrpSpPr/>
              <p:nvPr/>
            </p:nvGrpSpPr>
            <p:grpSpPr>
              <a:xfrm>
                <a:off x="685800" y="2059745"/>
                <a:ext cx="1828800" cy="1140655"/>
                <a:chOff x="685800" y="2059745"/>
                <a:chExt cx="1828800" cy="1140655"/>
              </a:xfrm>
            </p:grpSpPr>
            <p:sp>
              <p:nvSpPr>
                <p:cNvPr id="39" name="Rounded Rectangle 38"/>
                <p:cNvSpPr/>
                <p:nvPr/>
              </p:nvSpPr>
              <p:spPr>
                <a:xfrm>
                  <a:off x="685800" y="2743200"/>
                  <a:ext cx="1828800" cy="457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atin typeface="Times New Roman" panose="02020603050405020304" pitchFamily="18" charset="0"/>
                      <a:cs typeface="Times New Roman" panose="02020603050405020304" pitchFamily="18" charset="0"/>
                    </a:rPr>
                    <a:t>Đồ thị mục tiêu</a:t>
                  </a:r>
                  <a:endParaRPr lang="en-US">
                    <a:latin typeface="Times New Roman" panose="02020603050405020304" pitchFamily="18" charset="0"/>
                    <a:cs typeface="Times New Roman" panose="02020603050405020304" pitchFamily="18" charset="0"/>
                  </a:endParaRPr>
                </a:p>
              </p:txBody>
            </p:sp>
            <p:sp>
              <p:nvSpPr>
                <p:cNvPr id="40" name="Rounded Rectangle 39"/>
                <p:cNvSpPr/>
                <p:nvPr/>
              </p:nvSpPr>
              <p:spPr>
                <a:xfrm>
                  <a:off x="685800" y="2059745"/>
                  <a:ext cx="1828800" cy="457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atin typeface="Times New Roman" panose="02020603050405020304" pitchFamily="18" charset="0"/>
                      <a:cs typeface="Times New Roman" panose="02020603050405020304" pitchFamily="18" charset="0"/>
                    </a:rPr>
                    <a:t>Đồ thị hỗ trợ</a:t>
                  </a:r>
                  <a:endParaRPr lang="en-US">
                    <a:latin typeface="Times New Roman" panose="02020603050405020304" pitchFamily="18" charset="0"/>
                    <a:cs typeface="Times New Roman" panose="02020603050405020304" pitchFamily="18" charset="0"/>
                  </a:endParaRPr>
                </a:p>
              </p:txBody>
            </p:sp>
          </p:grpSp>
          <p:sp>
            <p:nvSpPr>
              <p:cNvPr id="19" name="Rounded Rectangle 18"/>
              <p:cNvSpPr/>
              <p:nvPr/>
            </p:nvSpPr>
            <p:spPr>
              <a:xfrm>
                <a:off x="5715000" y="6019800"/>
                <a:ext cx="2209800" cy="457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atin typeface="Times New Roman" panose="02020603050405020304" pitchFamily="18" charset="0"/>
                    <a:cs typeface="Times New Roman" panose="02020603050405020304" pitchFamily="18" charset="0"/>
                  </a:rPr>
                  <a:t>Positive / Negative</a:t>
                </a:r>
                <a:endParaRPr lang="en-US">
                  <a:latin typeface="Times New Roman" panose="02020603050405020304" pitchFamily="18" charset="0"/>
                  <a:cs typeface="Times New Roman" panose="02020603050405020304" pitchFamily="18" charset="0"/>
                </a:endParaRPr>
              </a:p>
            </p:txBody>
          </p:sp>
          <p:grpSp>
            <p:nvGrpSpPr>
              <p:cNvPr id="20" name="Group 19"/>
              <p:cNvGrpSpPr/>
              <p:nvPr/>
            </p:nvGrpSpPr>
            <p:grpSpPr>
              <a:xfrm>
                <a:off x="1676400" y="2477672"/>
                <a:ext cx="4876800" cy="3999328"/>
                <a:chOff x="2362200" y="2477672"/>
                <a:chExt cx="4876800" cy="3999328"/>
              </a:xfrm>
            </p:grpSpPr>
            <p:sp>
              <p:nvSpPr>
                <p:cNvPr id="29" name="Rounded Rectangle 28"/>
                <p:cNvSpPr/>
                <p:nvPr/>
              </p:nvSpPr>
              <p:spPr>
                <a:xfrm>
                  <a:off x="3695700" y="2477672"/>
                  <a:ext cx="2209800" cy="457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atin typeface="Times New Roman" panose="02020603050405020304" pitchFamily="18" charset="0"/>
                      <a:cs typeface="Times New Roman" panose="02020603050405020304" pitchFamily="18" charset="0"/>
                    </a:rPr>
                    <a:t>Dữ liệu huấn luyện</a:t>
                  </a:r>
                  <a:endParaRPr lang="en-US">
                    <a:latin typeface="Times New Roman" panose="02020603050405020304" pitchFamily="18" charset="0"/>
                    <a:cs typeface="Times New Roman" panose="02020603050405020304" pitchFamily="18" charset="0"/>
                  </a:endParaRPr>
                </a:p>
              </p:txBody>
            </p:sp>
            <p:grpSp>
              <p:nvGrpSpPr>
                <p:cNvPr id="30" name="Group 29"/>
                <p:cNvGrpSpPr/>
                <p:nvPr/>
              </p:nvGrpSpPr>
              <p:grpSpPr>
                <a:xfrm>
                  <a:off x="2362200" y="3581400"/>
                  <a:ext cx="4876800" cy="457200"/>
                  <a:chOff x="2362200" y="3733800"/>
                  <a:chExt cx="4876800" cy="457200"/>
                </a:xfrm>
              </p:grpSpPr>
              <p:sp>
                <p:nvSpPr>
                  <p:cNvPr id="37" name="Rounded Rectangle 36"/>
                  <p:cNvSpPr/>
                  <p:nvPr/>
                </p:nvSpPr>
                <p:spPr>
                  <a:xfrm>
                    <a:off x="2362200" y="3733800"/>
                    <a:ext cx="2209800" cy="457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atin typeface="Times New Roman" panose="02020603050405020304" pitchFamily="18" charset="0"/>
                        <a:cs typeface="Times New Roman" panose="02020603050405020304" pitchFamily="18" charset="0"/>
                      </a:rPr>
                      <a:t>Đặc trưng Explicit</a:t>
                    </a:r>
                    <a:endParaRPr lang="en-US">
                      <a:latin typeface="Times New Roman" panose="02020603050405020304" pitchFamily="18" charset="0"/>
                      <a:cs typeface="Times New Roman" panose="02020603050405020304" pitchFamily="18" charset="0"/>
                    </a:endParaRPr>
                  </a:p>
                </p:txBody>
              </p:sp>
              <p:sp>
                <p:nvSpPr>
                  <p:cNvPr id="38" name="Rounded Rectangle 37"/>
                  <p:cNvSpPr/>
                  <p:nvPr/>
                </p:nvSpPr>
                <p:spPr>
                  <a:xfrm>
                    <a:off x="5029200" y="3733800"/>
                    <a:ext cx="2209800" cy="457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atin typeface="Times New Roman" panose="02020603050405020304" pitchFamily="18" charset="0"/>
                        <a:cs typeface="Times New Roman" panose="02020603050405020304" pitchFamily="18" charset="0"/>
                      </a:rPr>
                      <a:t>Đặc trưng PNR</a:t>
                    </a:r>
                    <a:endParaRPr lang="en-US">
                      <a:latin typeface="Times New Roman" panose="02020603050405020304" pitchFamily="18" charset="0"/>
                      <a:cs typeface="Times New Roman" panose="02020603050405020304" pitchFamily="18" charset="0"/>
                    </a:endParaRPr>
                  </a:p>
                </p:txBody>
              </p:sp>
            </p:grpSp>
            <p:sp>
              <p:nvSpPr>
                <p:cNvPr id="31" name="Rounded Rectangle 30"/>
                <p:cNvSpPr/>
                <p:nvPr/>
              </p:nvSpPr>
              <p:spPr>
                <a:xfrm>
                  <a:off x="3695700" y="6019800"/>
                  <a:ext cx="2209800" cy="457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atin typeface="Times New Roman" panose="02020603050405020304" pitchFamily="18" charset="0"/>
                      <a:cs typeface="Times New Roman" panose="02020603050405020304" pitchFamily="18" charset="0"/>
                    </a:rPr>
                    <a:t>Mô hình dự đoán</a:t>
                  </a:r>
                  <a:endParaRPr lang="en-US">
                    <a:latin typeface="Times New Roman" panose="02020603050405020304" pitchFamily="18" charset="0"/>
                    <a:cs typeface="Times New Roman" panose="02020603050405020304" pitchFamily="18" charset="0"/>
                  </a:endParaRPr>
                </a:p>
              </p:txBody>
            </p:sp>
            <p:grpSp>
              <p:nvGrpSpPr>
                <p:cNvPr id="32" name="Group 31"/>
                <p:cNvGrpSpPr/>
                <p:nvPr/>
              </p:nvGrpSpPr>
              <p:grpSpPr>
                <a:xfrm>
                  <a:off x="3200401" y="4400550"/>
                  <a:ext cx="3200399" cy="1257300"/>
                  <a:chOff x="1752601" y="4559397"/>
                  <a:chExt cx="3200399" cy="1257300"/>
                </a:xfrm>
              </p:grpSpPr>
              <p:sp>
                <p:nvSpPr>
                  <p:cNvPr id="33" name="Rounded Rectangle 32"/>
                  <p:cNvSpPr/>
                  <p:nvPr/>
                </p:nvSpPr>
                <p:spPr>
                  <a:xfrm>
                    <a:off x="1752601" y="4559397"/>
                    <a:ext cx="3200399" cy="12573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just"/>
                    <a:r>
                      <a:rPr lang="en-US" smtClean="0">
                        <a:latin typeface="Times New Roman" panose="02020603050405020304" pitchFamily="18" charset="0"/>
                        <a:cs typeface="Times New Roman" panose="02020603050405020304" pitchFamily="18" charset="0"/>
                      </a:rPr>
                      <a:t>TAS</a:t>
                    </a:r>
                    <a:endParaRPr lang="en-US">
                      <a:latin typeface="Times New Roman" panose="02020603050405020304" pitchFamily="18" charset="0"/>
                      <a:cs typeface="Times New Roman" panose="02020603050405020304" pitchFamily="18" charset="0"/>
                    </a:endParaRPr>
                  </a:p>
                </p:txBody>
              </p:sp>
              <p:grpSp>
                <p:nvGrpSpPr>
                  <p:cNvPr id="34" name="Group 33"/>
                  <p:cNvGrpSpPr/>
                  <p:nvPr/>
                </p:nvGrpSpPr>
                <p:grpSpPr>
                  <a:xfrm>
                    <a:off x="2514014" y="4654647"/>
                    <a:ext cx="2209800" cy="1066800"/>
                    <a:chOff x="3581400" y="4495800"/>
                    <a:chExt cx="2209800" cy="1066800"/>
                  </a:xfrm>
                </p:grpSpPr>
                <p:sp>
                  <p:nvSpPr>
                    <p:cNvPr id="35" name="Plaque 34"/>
                    <p:cNvSpPr/>
                    <p:nvPr/>
                  </p:nvSpPr>
                  <p:spPr>
                    <a:xfrm>
                      <a:off x="3581400" y="4495800"/>
                      <a:ext cx="2209800" cy="1066800"/>
                    </a:xfrm>
                    <a:prstGeom prst="plaque">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mtClean="0">
                          <a:latin typeface="Times New Roman" panose="02020603050405020304" pitchFamily="18" charset="0"/>
                          <a:cs typeface="Times New Roman" panose="02020603050405020304" pitchFamily="18" charset="0"/>
                        </a:rPr>
                        <a:t>TrAdaBoost</a:t>
                      </a:r>
                      <a:endParaRPr lang="en-US">
                        <a:latin typeface="Times New Roman" panose="02020603050405020304" pitchFamily="18" charset="0"/>
                        <a:cs typeface="Times New Roman" panose="02020603050405020304" pitchFamily="18" charset="0"/>
                      </a:endParaRPr>
                    </a:p>
                  </p:txBody>
                </p:sp>
                <p:sp>
                  <p:nvSpPr>
                    <p:cNvPr id="36" name="Oval 35"/>
                    <p:cNvSpPr/>
                    <p:nvPr/>
                  </p:nvSpPr>
                  <p:spPr>
                    <a:xfrm>
                      <a:off x="3848100" y="4996668"/>
                      <a:ext cx="1676400" cy="4191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latin typeface="Times New Roman" panose="02020603050405020304" pitchFamily="18" charset="0"/>
                          <a:cs typeface="Times New Roman" panose="02020603050405020304" pitchFamily="18" charset="0"/>
                        </a:rPr>
                        <a:t>RBFSVM</a:t>
                      </a:r>
                      <a:endParaRPr lang="en-US">
                        <a:latin typeface="Times New Roman" panose="02020603050405020304" pitchFamily="18" charset="0"/>
                        <a:cs typeface="Times New Roman" panose="02020603050405020304" pitchFamily="18" charset="0"/>
                      </a:endParaRPr>
                    </a:p>
                  </p:txBody>
                </p:sp>
              </p:grpSp>
            </p:grpSp>
          </p:grpSp>
          <p:cxnSp>
            <p:nvCxnSpPr>
              <p:cNvPr id="21" name="Straight Arrow Connector 20"/>
              <p:cNvCxnSpPr>
                <a:stCxn id="40" idx="3"/>
                <a:endCxn id="29" idx="1"/>
              </p:cNvCxnSpPr>
              <p:nvPr/>
            </p:nvCxnSpPr>
            <p:spPr>
              <a:xfrm>
                <a:off x="2514600" y="2288345"/>
                <a:ext cx="495300" cy="417927"/>
              </a:xfrm>
              <a:prstGeom prst="straightConnector1">
                <a:avLst/>
              </a:prstGeom>
              <a:ln>
                <a:tailEnd type="triangle" w="lg" len="lg"/>
              </a:ln>
            </p:spPr>
            <p:style>
              <a:lnRef idx="2">
                <a:schemeClr val="accent1"/>
              </a:lnRef>
              <a:fillRef idx="1">
                <a:schemeClr val="lt1"/>
              </a:fillRef>
              <a:effectRef idx="0">
                <a:schemeClr val="accent1"/>
              </a:effectRef>
              <a:fontRef idx="minor">
                <a:schemeClr val="dk1"/>
              </a:fontRef>
            </p:style>
          </p:cxnSp>
          <p:cxnSp>
            <p:nvCxnSpPr>
              <p:cNvPr id="22" name="Straight Arrow Connector 21"/>
              <p:cNvCxnSpPr>
                <a:stCxn id="39" idx="3"/>
                <a:endCxn id="29" idx="1"/>
              </p:cNvCxnSpPr>
              <p:nvPr/>
            </p:nvCxnSpPr>
            <p:spPr>
              <a:xfrm flipV="1">
                <a:off x="2514600" y="2706272"/>
                <a:ext cx="495300" cy="265528"/>
              </a:xfrm>
              <a:prstGeom prst="straightConnector1">
                <a:avLst/>
              </a:prstGeom>
              <a:ln>
                <a:tailEnd type="triangle" w="lg" len="lg"/>
              </a:ln>
            </p:spPr>
            <p:style>
              <a:lnRef idx="2">
                <a:schemeClr val="accent1"/>
              </a:lnRef>
              <a:fillRef idx="1">
                <a:schemeClr val="lt1"/>
              </a:fillRef>
              <a:effectRef idx="0">
                <a:schemeClr val="accent1"/>
              </a:effectRef>
              <a:fontRef idx="minor">
                <a:schemeClr val="dk1"/>
              </a:fontRef>
            </p:style>
          </p:cxnSp>
          <p:cxnSp>
            <p:nvCxnSpPr>
              <p:cNvPr id="23" name="Straight Arrow Connector 22"/>
              <p:cNvCxnSpPr>
                <a:stCxn id="29" idx="2"/>
                <a:endCxn id="37" idx="0"/>
              </p:cNvCxnSpPr>
              <p:nvPr/>
            </p:nvCxnSpPr>
            <p:spPr>
              <a:xfrm flipH="1">
                <a:off x="2781300" y="2934872"/>
                <a:ext cx="1333500" cy="646528"/>
              </a:xfrm>
              <a:prstGeom prst="straightConnector1">
                <a:avLst/>
              </a:prstGeom>
              <a:ln>
                <a:tailEnd type="triangle" w="lg" len="lg"/>
              </a:ln>
            </p:spPr>
            <p:style>
              <a:lnRef idx="2">
                <a:schemeClr val="accent1"/>
              </a:lnRef>
              <a:fillRef idx="1">
                <a:schemeClr val="lt1"/>
              </a:fillRef>
              <a:effectRef idx="0">
                <a:schemeClr val="accent1"/>
              </a:effectRef>
              <a:fontRef idx="minor">
                <a:schemeClr val="dk1"/>
              </a:fontRef>
            </p:style>
          </p:cxnSp>
          <p:cxnSp>
            <p:nvCxnSpPr>
              <p:cNvPr id="24" name="Straight Arrow Connector 23"/>
              <p:cNvCxnSpPr>
                <a:stCxn id="29" idx="2"/>
                <a:endCxn id="38" idx="0"/>
              </p:cNvCxnSpPr>
              <p:nvPr/>
            </p:nvCxnSpPr>
            <p:spPr>
              <a:xfrm>
                <a:off x="4114800" y="2934872"/>
                <a:ext cx="1333500" cy="646528"/>
              </a:xfrm>
              <a:prstGeom prst="straightConnector1">
                <a:avLst/>
              </a:prstGeom>
              <a:ln>
                <a:tailEnd type="triangle" w="lg" len="lg"/>
              </a:ln>
            </p:spPr>
            <p:style>
              <a:lnRef idx="2">
                <a:schemeClr val="accent1"/>
              </a:lnRef>
              <a:fillRef idx="1">
                <a:schemeClr val="lt1"/>
              </a:fillRef>
              <a:effectRef idx="0">
                <a:schemeClr val="accent1"/>
              </a:effectRef>
              <a:fontRef idx="minor">
                <a:schemeClr val="dk1"/>
              </a:fontRef>
            </p:style>
          </p:cxnSp>
          <p:cxnSp>
            <p:nvCxnSpPr>
              <p:cNvPr id="25" name="Straight Arrow Connector 24"/>
              <p:cNvCxnSpPr/>
              <p:nvPr/>
            </p:nvCxnSpPr>
            <p:spPr>
              <a:xfrm>
                <a:off x="5448300" y="4038600"/>
                <a:ext cx="0" cy="361950"/>
              </a:xfrm>
              <a:prstGeom prst="straightConnector1">
                <a:avLst/>
              </a:prstGeom>
              <a:ln>
                <a:tailEnd type="triangle" w="lg" len="lg"/>
              </a:ln>
            </p:spPr>
            <p:style>
              <a:lnRef idx="2">
                <a:schemeClr val="accent1"/>
              </a:lnRef>
              <a:fillRef idx="1">
                <a:schemeClr val="lt1"/>
              </a:fillRef>
              <a:effectRef idx="0">
                <a:schemeClr val="accent1"/>
              </a:effectRef>
              <a:fontRef idx="minor">
                <a:schemeClr val="dk1"/>
              </a:fontRef>
            </p:style>
          </p:cxnSp>
          <p:cxnSp>
            <p:nvCxnSpPr>
              <p:cNvPr id="26" name="Straight Arrow Connector 25"/>
              <p:cNvCxnSpPr/>
              <p:nvPr/>
            </p:nvCxnSpPr>
            <p:spPr>
              <a:xfrm>
                <a:off x="2785403" y="4038600"/>
                <a:ext cx="0" cy="361950"/>
              </a:xfrm>
              <a:prstGeom prst="straightConnector1">
                <a:avLst/>
              </a:prstGeom>
              <a:ln>
                <a:tailEnd type="triangle" w="lg" len="lg"/>
              </a:ln>
            </p:spPr>
            <p:style>
              <a:lnRef idx="2">
                <a:schemeClr val="accent1"/>
              </a:lnRef>
              <a:fillRef idx="1">
                <a:schemeClr val="lt1"/>
              </a:fillRef>
              <a:effectRef idx="0">
                <a:schemeClr val="accent1"/>
              </a:effectRef>
              <a:fontRef idx="minor">
                <a:schemeClr val="dk1"/>
              </a:fontRef>
            </p:style>
          </p:cxnSp>
          <p:cxnSp>
            <p:nvCxnSpPr>
              <p:cNvPr id="27" name="Straight Arrow Connector 26"/>
              <p:cNvCxnSpPr/>
              <p:nvPr/>
            </p:nvCxnSpPr>
            <p:spPr>
              <a:xfrm>
                <a:off x="4100732" y="5657850"/>
                <a:ext cx="0" cy="361950"/>
              </a:xfrm>
              <a:prstGeom prst="straightConnector1">
                <a:avLst/>
              </a:prstGeom>
              <a:ln>
                <a:tailEnd type="triangle" w="lg" len="lg"/>
              </a:ln>
            </p:spPr>
            <p:style>
              <a:lnRef idx="2">
                <a:schemeClr val="accent1"/>
              </a:lnRef>
              <a:fillRef idx="1">
                <a:schemeClr val="lt1"/>
              </a:fillRef>
              <a:effectRef idx="0">
                <a:schemeClr val="accent1"/>
              </a:effectRef>
              <a:fontRef idx="minor">
                <a:schemeClr val="dk1"/>
              </a:fontRef>
            </p:style>
          </p:cxnSp>
          <p:cxnSp>
            <p:nvCxnSpPr>
              <p:cNvPr id="28" name="Straight Arrow Connector 27"/>
              <p:cNvCxnSpPr>
                <a:stCxn id="31" idx="3"/>
                <a:endCxn id="19" idx="1"/>
              </p:cNvCxnSpPr>
              <p:nvPr/>
            </p:nvCxnSpPr>
            <p:spPr>
              <a:xfrm>
                <a:off x="5219700" y="6248400"/>
                <a:ext cx="495300" cy="0"/>
              </a:xfrm>
              <a:prstGeom prst="straightConnector1">
                <a:avLst/>
              </a:prstGeom>
              <a:ln>
                <a:tailEnd type="triangle" w="lg" len="lg"/>
              </a:ln>
            </p:spPr>
            <p:style>
              <a:lnRef idx="2">
                <a:schemeClr val="accent1"/>
              </a:lnRef>
              <a:fillRef idx="1">
                <a:schemeClr val="lt1"/>
              </a:fillRef>
              <a:effectRef idx="0">
                <a:schemeClr val="accent1"/>
              </a:effectRef>
              <a:fontRef idx="minor">
                <a:schemeClr val="dk1"/>
              </a:fontRef>
            </p:style>
          </p:cxnSp>
        </p:grpSp>
        <p:grpSp>
          <p:nvGrpSpPr>
            <p:cNvPr id="8" name="Group 7"/>
            <p:cNvGrpSpPr/>
            <p:nvPr/>
          </p:nvGrpSpPr>
          <p:grpSpPr>
            <a:xfrm>
              <a:off x="733668" y="1932549"/>
              <a:ext cx="217463" cy="4544451"/>
              <a:chOff x="733668" y="1932549"/>
              <a:chExt cx="217463" cy="4544451"/>
            </a:xfrm>
          </p:grpSpPr>
          <p:sp>
            <p:nvSpPr>
              <p:cNvPr id="14" name="Left Brace 13"/>
              <p:cNvSpPr/>
              <p:nvPr/>
            </p:nvSpPr>
            <p:spPr>
              <a:xfrm>
                <a:off x="733668" y="3258135"/>
                <a:ext cx="217463" cy="961439"/>
              </a:xfrm>
              <a:prstGeom prst="leftBr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Left Brace 14"/>
              <p:cNvSpPr/>
              <p:nvPr/>
            </p:nvSpPr>
            <p:spPr>
              <a:xfrm>
                <a:off x="733668" y="4218548"/>
                <a:ext cx="217463" cy="1321777"/>
              </a:xfrm>
              <a:prstGeom prst="leftBr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Left Brace 15"/>
              <p:cNvSpPr/>
              <p:nvPr/>
            </p:nvSpPr>
            <p:spPr>
              <a:xfrm>
                <a:off x="733668" y="5540326"/>
                <a:ext cx="217463" cy="936674"/>
              </a:xfrm>
              <a:prstGeom prst="leftBr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Left Brace 16"/>
              <p:cNvSpPr/>
              <p:nvPr/>
            </p:nvSpPr>
            <p:spPr>
              <a:xfrm>
                <a:off x="744805" y="1932549"/>
                <a:ext cx="206326" cy="1329983"/>
              </a:xfrm>
              <a:prstGeom prst="leftBr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grpSp>
          <p:nvGrpSpPr>
            <p:cNvPr id="9" name="Group 8"/>
            <p:cNvGrpSpPr/>
            <p:nvPr/>
          </p:nvGrpSpPr>
          <p:grpSpPr>
            <a:xfrm>
              <a:off x="76200" y="1992141"/>
              <a:ext cx="648871" cy="4478413"/>
              <a:chOff x="626795" y="1992141"/>
              <a:chExt cx="648871" cy="4478413"/>
            </a:xfrm>
          </p:grpSpPr>
          <p:sp>
            <p:nvSpPr>
              <p:cNvPr id="10" name="TextBox 9"/>
              <p:cNvSpPr txBox="1"/>
              <p:nvPr/>
            </p:nvSpPr>
            <p:spPr>
              <a:xfrm rot="16200000">
                <a:off x="333034" y="3496702"/>
                <a:ext cx="1238934"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smtClean="0">
                    <a:latin typeface="Times New Roman" panose="02020603050405020304" pitchFamily="18" charset="0"/>
                    <a:cs typeface="Times New Roman" panose="02020603050405020304" pitchFamily="18" charset="0"/>
                  </a:rPr>
                  <a:t>Rút trích đặc trưng</a:t>
                </a:r>
                <a:endParaRPr lang="en-US" b="1">
                  <a:latin typeface="Times New Roman" panose="02020603050405020304" pitchFamily="18" charset="0"/>
                  <a:cs typeface="Times New Roman" panose="02020603050405020304" pitchFamily="18" charset="0"/>
                </a:endParaRPr>
              </a:p>
            </p:txBody>
          </p:sp>
          <p:sp>
            <p:nvSpPr>
              <p:cNvPr id="11" name="TextBox 10"/>
              <p:cNvSpPr txBox="1"/>
              <p:nvPr/>
            </p:nvSpPr>
            <p:spPr>
              <a:xfrm rot="16200000">
                <a:off x="489980" y="4564040"/>
                <a:ext cx="919968"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smtClean="0">
                    <a:latin typeface="Times New Roman" panose="02020603050405020304" pitchFamily="18" charset="0"/>
                    <a:cs typeface="Times New Roman" panose="02020603050405020304" pitchFamily="18" charset="0"/>
                  </a:rPr>
                  <a:t>Huấn luyện</a:t>
                </a:r>
                <a:endParaRPr lang="en-US" b="1">
                  <a:latin typeface="Times New Roman" panose="02020603050405020304" pitchFamily="18" charset="0"/>
                  <a:cs typeface="Times New Roman" panose="02020603050405020304" pitchFamily="18" charset="0"/>
                </a:endParaRPr>
              </a:p>
            </p:txBody>
          </p:sp>
          <p:sp>
            <p:nvSpPr>
              <p:cNvPr id="12" name="TextBox 11"/>
              <p:cNvSpPr txBox="1"/>
              <p:nvPr/>
            </p:nvSpPr>
            <p:spPr>
              <a:xfrm rot="16200000">
                <a:off x="492761" y="5690188"/>
                <a:ext cx="914400"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smtClean="0">
                    <a:latin typeface="Times New Roman" panose="02020603050405020304" pitchFamily="18" charset="0"/>
                    <a:cs typeface="Times New Roman" panose="02020603050405020304" pitchFamily="18" charset="0"/>
                  </a:rPr>
                  <a:t>Dự đoán</a:t>
                </a:r>
                <a:endParaRPr lang="en-US" b="1">
                  <a:latin typeface="Times New Roman" panose="02020603050405020304" pitchFamily="18" charset="0"/>
                  <a:cs typeface="Times New Roman" panose="02020603050405020304" pitchFamily="18" charset="0"/>
                </a:endParaRPr>
              </a:p>
            </p:txBody>
          </p:sp>
          <p:sp>
            <p:nvSpPr>
              <p:cNvPr id="13" name="TextBox 12"/>
              <p:cNvSpPr txBox="1"/>
              <p:nvPr/>
            </p:nvSpPr>
            <p:spPr>
              <a:xfrm rot="16200000">
                <a:off x="330497" y="2288442"/>
                <a:ext cx="1238934"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smtClean="0">
                    <a:latin typeface="Times New Roman" panose="02020603050405020304" pitchFamily="18" charset="0"/>
                    <a:cs typeface="Times New Roman" panose="02020603050405020304" pitchFamily="18" charset="0"/>
                  </a:rPr>
                  <a:t>Tiền xử lý dữ liệu</a:t>
                </a:r>
                <a:endParaRPr lang="en-US" b="1">
                  <a:latin typeface="Times New Roman" panose="02020603050405020304" pitchFamily="18" charset="0"/>
                  <a:cs typeface="Times New Roman" panose="02020603050405020304" pitchFamily="18" charset="0"/>
                </a:endParaRPr>
              </a:p>
            </p:txBody>
          </p:sp>
        </p:grpSp>
      </p:grpSp>
      <p:sp>
        <p:nvSpPr>
          <p:cNvPr id="41" name="Content Placeholder 2"/>
          <p:cNvSpPr>
            <a:spLocks noGrp="1"/>
          </p:cNvSpPr>
          <p:nvPr>
            <p:ph idx="1"/>
          </p:nvPr>
        </p:nvSpPr>
        <p:spPr>
          <a:xfrm>
            <a:off x="105696" y="1219200"/>
            <a:ext cx="8229598" cy="457200"/>
          </a:xfrm>
        </p:spPr>
        <p:txBody>
          <a:bodyPr>
            <a:normAutofit/>
          </a:bodyPr>
          <a:lstStyle/>
          <a:p>
            <a:r>
              <a:rPr lang="en-US"/>
              <a:t>Mô hình dự đoán </a:t>
            </a:r>
            <a:r>
              <a:rPr lang="en-US" smtClean="0"/>
              <a:t>cho </a:t>
            </a:r>
            <a:r>
              <a:rPr lang="en-US"/>
              <a:t>mạng xã hội mới thành </a:t>
            </a:r>
            <a:r>
              <a:rPr lang="en-US" smtClean="0"/>
              <a:t>lập*:</a:t>
            </a:r>
            <a:endParaRPr lang="en-US" b="1">
              <a:solidFill>
                <a:srgbClr val="C00000"/>
              </a:solidFill>
            </a:endParaRPr>
          </a:p>
          <a:p>
            <a:endParaRPr lang="en-US"/>
          </a:p>
        </p:txBody>
      </p:sp>
      <p:sp>
        <p:nvSpPr>
          <p:cNvPr id="43" name="TextBox 42"/>
          <p:cNvSpPr txBox="1"/>
          <p:nvPr/>
        </p:nvSpPr>
        <p:spPr>
          <a:xfrm>
            <a:off x="78740" y="6324600"/>
            <a:ext cx="8286065" cy="523220"/>
          </a:xfrm>
          <a:prstGeom prst="rect">
            <a:avLst/>
          </a:prstGeom>
          <a:noFill/>
        </p:spPr>
        <p:txBody>
          <a:bodyPr wrap="square" rtlCol="0">
            <a:spAutoFit/>
          </a:bodyPr>
          <a:lstStyle/>
          <a:p>
            <a:pPr algn="just"/>
            <a:r>
              <a:rPr lang="en-US" sz="1400">
                <a:latin typeface="Times New Roman" panose="02020603050405020304" pitchFamily="18" charset="0"/>
                <a:cs typeface="Times New Roman" panose="02020603050405020304" pitchFamily="18" charset="0"/>
              </a:rPr>
              <a:t>*</a:t>
            </a:r>
            <a:r>
              <a:rPr lang="en-US" sz="1400" smtClean="0">
                <a:latin typeface="Times New Roman" panose="02020603050405020304" pitchFamily="18" charset="0"/>
                <a:cs typeface="Times New Roman" panose="02020603050405020304" pitchFamily="18" charset="0"/>
              </a:rPr>
              <a:t>Thu A.N.T, </a:t>
            </a:r>
            <a:r>
              <a:rPr lang="en-US" sz="1400">
                <a:latin typeface="Times New Roman" panose="02020603050405020304" pitchFamily="18" charset="0"/>
                <a:cs typeface="Times New Roman" panose="02020603050405020304" pitchFamily="18" charset="0"/>
              </a:rPr>
              <a:t>Phuc </a:t>
            </a:r>
            <a:r>
              <a:rPr lang="en-US" sz="1400" smtClean="0">
                <a:latin typeface="Times New Roman" panose="02020603050405020304" pitchFamily="18" charset="0"/>
                <a:cs typeface="Times New Roman" panose="02020603050405020304" pitchFamily="18" charset="0"/>
              </a:rPr>
              <a:t>Q.N., </a:t>
            </a:r>
            <a:r>
              <a:rPr lang="en-US" sz="1400">
                <a:latin typeface="Times New Roman" panose="02020603050405020304" pitchFamily="18" charset="0"/>
                <a:cs typeface="Times New Roman" panose="02020603050405020304" pitchFamily="18" charset="0"/>
              </a:rPr>
              <a:t>Thanh </a:t>
            </a:r>
            <a:r>
              <a:rPr lang="en-US" sz="1400" smtClean="0">
                <a:latin typeface="Times New Roman" panose="02020603050405020304" pitchFamily="18" charset="0"/>
                <a:cs typeface="Times New Roman" panose="02020603050405020304" pitchFamily="18" charset="0"/>
              </a:rPr>
              <a:t>D.N, Anh T.N.H. Transfer </a:t>
            </a:r>
            <a:r>
              <a:rPr lang="en-US" sz="1400">
                <a:latin typeface="Times New Roman" panose="02020603050405020304" pitchFamily="18" charset="0"/>
                <a:cs typeface="Times New Roman" panose="02020603050405020304" pitchFamily="18" charset="0"/>
              </a:rPr>
              <a:t>AdaBoost SVM for Link Prediction in Newly Signed Social Networks using Explicit and PNR </a:t>
            </a:r>
            <a:r>
              <a:rPr lang="en-US" sz="1400" smtClean="0">
                <a:latin typeface="Times New Roman" panose="02020603050405020304" pitchFamily="18" charset="0"/>
                <a:cs typeface="Times New Roman" panose="02020603050405020304" pitchFamily="18" charset="0"/>
              </a:rPr>
              <a:t>Features. </a:t>
            </a:r>
            <a:r>
              <a:rPr lang="en-US" sz="1400" i="1" smtClean="0">
                <a:latin typeface="Times New Roman" panose="02020603050405020304" pitchFamily="18" charset="0"/>
                <a:cs typeface="Times New Roman" panose="02020603050405020304" pitchFamily="18" charset="0"/>
              </a:rPr>
              <a:t>In KES 2015</a:t>
            </a:r>
            <a:r>
              <a:rPr lang="en-US" sz="1400" smtClean="0">
                <a:latin typeface="Times New Roman" panose="02020603050405020304" pitchFamily="18" charset="0"/>
                <a:cs typeface="Times New Roman" panose="02020603050405020304" pitchFamily="18" charset="0"/>
              </a:rPr>
              <a:t>, Singapore (7-9/9/2015).</a:t>
            </a:r>
            <a:endParaRPr lang="en-US" sz="1400">
              <a:latin typeface="Times New Roman" panose="02020603050405020304" pitchFamily="18" charset="0"/>
              <a:cs typeface="Times New Roman" panose="02020603050405020304" pitchFamily="18" charset="0"/>
            </a:endParaRPr>
          </a:p>
        </p:txBody>
      </p:sp>
      <p:cxnSp>
        <p:nvCxnSpPr>
          <p:cNvPr id="44" name="Straight Connector 43"/>
          <p:cNvCxnSpPr/>
          <p:nvPr/>
        </p:nvCxnSpPr>
        <p:spPr>
          <a:xfrm>
            <a:off x="181896" y="6332808"/>
            <a:ext cx="2971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20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3.2. Tiền xử lý dữ liệu</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12</a:t>
            </a:fld>
            <a:endParaRPr lang="en-US"/>
          </a:p>
        </p:txBody>
      </p:sp>
      <p:graphicFrame>
        <p:nvGraphicFramePr>
          <p:cNvPr id="6" name="Diagram 5"/>
          <p:cNvGraphicFramePr/>
          <p:nvPr>
            <p:extLst>
              <p:ext uri="{D42A27DB-BD31-4B8C-83A1-F6EECF244321}">
                <p14:modId xmlns:p14="http://schemas.microsoft.com/office/powerpoint/2010/main" val="946857966"/>
              </p:ext>
            </p:extLst>
          </p:nvPr>
        </p:nvGraphicFramePr>
        <p:xfrm>
          <a:off x="304800" y="1143000"/>
          <a:ext cx="7924800" cy="345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5400" y="4495800"/>
            <a:ext cx="2698749" cy="218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1600" y="4857013"/>
            <a:ext cx="1452938" cy="1465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946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3.3. Đặc trưng dự đoán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5696" y="1219200"/>
                <a:ext cx="8229598" cy="838200"/>
              </a:xfrm>
            </p:spPr>
            <p:txBody>
              <a:bodyPr/>
              <a:lstStyle/>
              <a:p>
                <a:r>
                  <a:rPr lang="en-US" b="1" u="sng" smtClean="0"/>
                  <a:t>Đặc trưng explicit (vector 9 </a:t>
                </a:r>
                <a:r>
                  <a:rPr lang="en-US" b="1" u="sng"/>
                  <a:t>chiều</a:t>
                </a:r>
                <a:r>
                  <a:rPr lang="en-US" b="1" u="sng" smtClean="0"/>
                  <a:t>)</a:t>
                </a:r>
                <a:r>
                  <a:rPr lang="en-US" smtClean="0"/>
                  <a:t>: </a:t>
                </a:r>
                <a:r>
                  <a:rPr lang="en-US"/>
                  <a:t>Thể hiện tính chất đặc trưng của liên </a:t>
                </a:r>
                <a:r>
                  <a:rPr lang="en-US" smtClean="0"/>
                  <a:t>kết </a:t>
                </a:r>
                <a14:m>
                  <m:oMath xmlns:m="http://schemas.openxmlformats.org/officeDocument/2006/math">
                    <m:r>
                      <a:rPr lang="en-US">
                        <a:latin typeface="Cambria Math"/>
                      </a:rPr>
                      <m:t>𝑒</m:t>
                    </m:r>
                    <m:r>
                      <a:rPr lang="en-US">
                        <a:latin typeface="Cambria Math"/>
                      </a:rPr>
                      <m:t>=</m:t>
                    </m:r>
                    <m:d>
                      <m:dPr>
                        <m:ctrlPr>
                          <a:rPr lang="en-US" i="1">
                            <a:latin typeface="Cambria Math"/>
                          </a:rPr>
                        </m:ctrlPr>
                      </m:dPr>
                      <m:e>
                        <m:r>
                          <a:rPr lang="en-US">
                            <a:latin typeface="Cambria Math"/>
                          </a:rPr>
                          <m:t>𝑢</m:t>
                        </m:r>
                        <m:r>
                          <a:rPr lang="en-US">
                            <a:latin typeface="Cambria Math"/>
                          </a:rPr>
                          <m:t>,</m:t>
                        </m:r>
                        <m:r>
                          <a:rPr lang="en-US">
                            <a:latin typeface="Cambria Math"/>
                          </a:rPr>
                          <m:t>𝑣</m:t>
                        </m:r>
                      </m:e>
                    </m:d>
                    <m:r>
                      <a:rPr lang="en-US" b="0" i="0" smtClean="0">
                        <a:latin typeface="Cambria Math"/>
                      </a:rPr>
                      <m:t>.</m:t>
                    </m:r>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5696" y="1219200"/>
                <a:ext cx="8229598" cy="838200"/>
              </a:xfrm>
              <a:blipFill rotWithShape="1">
                <a:blip r:embed="rId3"/>
                <a:stretch>
                  <a:fillRect t="-5797" r="-1185" b="-1449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13</a:t>
            </a:fld>
            <a:endParaRPr lang="en-US"/>
          </a:p>
        </p:txBody>
      </p:sp>
      <p:graphicFrame>
        <p:nvGraphicFramePr>
          <p:cNvPr id="6" name="Content Placeholder 4"/>
          <p:cNvGraphicFramePr>
            <a:graphicFrameLocks/>
          </p:cNvGraphicFramePr>
          <p:nvPr>
            <p:extLst>
              <p:ext uri="{D42A27DB-BD31-4B8C-83A1-F6EECF244321}">
                <p14:modId xmlns:p14="http://schemas.microsoft.com/office/powerpoint/2010/main" val="1276403543"/>
              </p:ext>
            </p:extLst>
          </p:nvPr>
        </p:nvGraphicFramePr>
        <p:xfrm>
          <a:off x="533400" y="2133600"/>
          <a:ext cx="7772400"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667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3.3. Đặc trưng dự đoán</a:t>
            </a:r>
          </a:p>
        </p:txBody>
      </p:sp>
      <p:sp>
        <p:nvSpPr>
          <p:cNvPr id="3" name="Content Placeholder 2"/>
          <p:cNvSpPr>
            <a:spLocks noGrp="1"/>
          </p:cNvSpPr>
          <p:nvPr>
            <p:ph idx="1"/>
          </p:nvPr>
        </p:nvSpPr>
        <p:spPr>
          <a:xfrm>
            <a:off x="105696" y="1219200"/>
            <a:ext cx="8229598" cy="838200"/>
          </a:xfrm>
        </p:spPr>
        <p:txBody>
          <a:bodyPr/>
          <a:lstStyle/>
          <a:p>
            <a:r>
              <a:rPr lang="en-US" b="1" u="sng"/>
              <a:t>Đặc trưng PNR (vector 2 chiều</a:t>
            </a:r>
            <a:r>
              <a:rPr lang="en-US" b="1" u="sng" smtClean="0"/>
              <a:t>)</a:t>
            </a:r>
            <a:r>
              <a:rPr lang="en-US" smtClean="0"/>
              <a:t>: </a:t>
            </a:r>
            <a:r>
              <a:rPr lang="en-US"/>
              <a:t>Vận dụng các quy luật hành vi và tâm lý xã </a:t>
            </a:r>
            <a:r>
              <a:rPr lang="en-US" smtClean="0"/>
              <a:t>hội.</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14</a:t>
            </a:fld>
            <a:endParaRPr lang="en-US"/>
          </a:p>
        </p:txBody>
      </p:sp>
      <p:graphicFrame>
        <p:nvGraphicFramePr>
          <p:cNvPr id="6" name="Content Placeholder 4"/>
          <p:cNvGraphicFramePr>
            <a:graphicFrameLocks/>
          </p:cNvGraphicFramePr>
          <p:nvPr>
            <p:extLst>
              <p:ext uri="{D42A27DB-BD31-4B8C-83A1-F6EECF244321}">
                <p14:modId xmlns:p14="http://schemas.microsoft.com/office/powerpoint/2010/main" val="2546878614"/>
              </p:ext>
            </p:extLst>
          </p:nvPr>
        </p:nvGraphicFramePr>
        <p:xfrm>
          <a:off x="533400" y="2133600"/>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702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3.4. Phương pháp máy học</a:t>
            </a:r>
          </a:p>
        </p:txBody>
      </p:sp>
      <p:sp>
        <p:nvSpPr>
          <p:cNvPr id="3" name="Content Placeholder 2"/>
          <p:cNvSpPr>
            <a:spLocks noGrp="1"/>
          </p:cNvSpPr>
          <p:nvPr>
            <p:ph idx="1"/>
          </p:nvPr>
        </p:nvSpPr>
        <p:spPr/>
        <p:txBody>
          <a:bodyPr>
            <a:normAutofit/>
          </a:bodyPr>
          <a:lstStyle/>
          <a:p>
            <a:r>
              <a:rPr lang="en-US" b="1" smtClean="0"/>
              <a:t>Phương pháp </a:t>
            </a:r>
            <a:r>
              <a:rPr lang="en-US" b="1"/>
              <a:t>Transfer AdaBoost with SVM</a:t>
            </a:r>
            <a:r>
              <a:rPr lang="en-US"/>
              <a:t> (</a:t>
            </a:r>
            <a:r>
              <a:rPr lang="en-US" b="1" i="1"/>
              <a:t>TAS</a:t>
            </a:r>
            <a:r>
              <a:rPr lang="en-US"/>
              <a:t>)</a:t>
            </a:r>
            <a:r>
              <a:rPr lang="en-US" smtClean="0"/>
              <a:t> là </a:t>
            </a:r>
            <a:r>
              <a:rPr lang="en-US"/>
              <a:t>cải tiến phương pháp cơ sở của Dai là </a:t>
            </a:r>
            <a:r>
              <a:rPr lang="en-US" b="1" i="1"/>
              <a:t>TrAdaBoost</a:t>
            </a:r>
            <a:r>
              <a:rPr lang="en-US"/>
              <a:t> </a:t>
            </a:r>
            <a:r>
              <a:rPr lang="en-US" smtClean="0"/>
              <a:t>[2] </a:t>
            </a:r>
            <a:r>
              <a:rPr lang="en-US"/>
              <a:t>bằng cách sử dụng </a:t>
            </a:r>
            <a:r>
              <a:rPr lang="en-US" b="1" i="1"/>
              <a:t>RBFSVM</a:t>
            </a:r>
            <a:r>
              <a:rPr lang="en-US"/>
              <a:t> (</a:t>
            </a:r>
            <a:r>
              <a:rPr lang="en-US" i="1"/>
              <a:t>SVM với nhân RBF</a:t>
            </a:r>
            <a:r>
              <a:rPr lang="en-US" smtClean="0"/>
              <a:t>) [7] </a:t>
            </a:r>
            <a:r>
              <a:rPr lang="en-US"/>
              <a:t>như là một bộ phân lớp thành phần</a:t>
            </a:r>
            <a:r>
              <a:rPr lang="en-US" smtClean="0"/>
              <a:t>.</a:t>
            </a:r>
          </a:p>
          <a:p>
            <a:r>
              <a:rPr lang="en-US" b="1" u="sng" smtClean="0"/>
              <a:t>Ý tưởng thuật toán</a:t>
            </a:r>
            <a:r>
              <a:rPr lang="en-US" smtClean="0"/>
              <a:t>:</a:t>
            </a:r>
          </a:p>
          <a:p>
            <a:pPr lvl="1"/>
            <a:r>
              <a:rPr lang="en-US" smtClean="0"/>
              <a:t>Tăng độ </a:t>
            </a:r>
            <a:r>
              <a:rPr lang="en-US"/>
              <a:t>chính xác dự đoán của mô hình phân lớp yếu bằng </a:t>
            </a:r>
            <a:r>
              <a:rPr lang="en-US" smtClean="0"/>
              <a:t>cách điều </a:t>
            </a:r>
            <a:r>
              <a:rPr lang="en-US"/>
              <a:t>chỉnh trọng số các trường hợp đào tạo để học được mô hình phân lớp phù hợp </a:t>
            </a:r>
            <a:r>
              <a:rPr lang="en-US" smtClean="0"/>
              <a:t>hơn.</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15</a:t>
            </a:fld>
            <a:endParaRPr lang="en-US"/>
          </a:p>
        </p:txBody>
      </p:sp>
    </p:spTree>
    <p:extLst>
      <p:ext uri="{BB962C8B-B14F-4D97-AF65-F5344CB8AC3E}">
        <p14:creationId xmlns:p14="http://schemas.microsoft.com/office/powerpoint/2010/main" val="264032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3.4. Phương pháp máy học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u="sng" smtClean="0"/>
                  <a:t>Ký hiệu</a:t>
                </a:r>
                <a:r>
                  <a:rPr lang="en-US" smtClean="0"/>
                  <a:t>:</a:t>
                </a:r>
              </a:p>
              <a:p>
                <a:pPr lvl="1"/>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𝑠</m:t>
                        </m:r>
                      </m:sub>
                    </m:sSub>
                  </m:oMath>
                </a14:m>
                <a:r>
                  <a:rPr lang="en-US" smtClean="0"/>
                  <a:t>: tập cạnh của đồ thị hỗ trợ.</a:t>
                </a:r>
              </a:p>
              <a:p>
                <a:pPr lvl="1"/>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𝑡</m:t>
                        </m:r>
                      </m:sub>
                    </m:sSub>
                  </m:oMath>
                </a14:m>
                <a:r>
                  <a:rPr lang="en-US" smtClean="0"/>
                  <a:t>: tập cạnh của đồ thị mục tiêu.</a:t>
                </a:r>
              </a:p>
              <a:p>
                <a:r>
                  <a:rPr lang="en-US" b="1" u="sng"/>
                  <a:t>Quy luật điều chỉnh trọng số</a:t>
                </a:r>
                <a:r>
                  <a:rPr lang="en-US"/>
                  <a:t>:</a:t>
                </a:r>
              </a:p>
              <a:p>
                <a:pPr lvl="1"/>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𝑠</m:t>
                        </m:r>
                      </m:sub>
                    </m:sSub>
                  </m:oMath>
                </a14:m>
                <a:r>
                  <a:rPr lang="en-US"/>
                  <a:t> có sự phân bố khác biệt với </a:t>
                </a:r>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𝑡</m:t>
                        </m:r>
                      </m:sub>
                    </m:sSub>
                  </m:oMath>
                </a14:m>
                <a:r>
                  <a:rPr lang="en-US"/>
                  <a:t>, chúng sẽ được gán trọng số </a:t>
                </a:r>
                <a:r>
                  <a:rPr lang="en-US" smtClean="0"/>
                  <a:t>nhỏ.</a:t>
                </a:r>
              </a:p>
              <a:p>
                <a:pPr lvl="1"/>
                <a:r>
                  <a:rPr lang="en-US" smtClean="0"/>
                  <a:t>Ngược </a:t>
                </a:r>
                <a:r>
                  <a:rPr lang="en-US"/>
                  <a:t>lại, </a:t>
                </a:r>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𝑠</m:t>
                        </m:r>
                      </m:sub>
                    </m:sSub>
                  </m:oMath>
                </a14:m>
                <a:r>
                  <a:rPr lang="en-US"/>
                  <a:t> có sự phân bố tương tự với </a:t>
                </a:r>
                <a:r>
                  <a:rPr lang="en-US" smtClean="0"/>
                  <a:t>của </a:t>
                </a:r>
                <a14:m>
                  <m:oMath xmlns:m="http://schemas.openxmlformats.org/officeDocument/2006/math">
                    <m:sSub>
                      <m:sSubPr>
                        <m:ctrlPr>
                          <a:rPr lang="en-US" i="1">
                            <a:latin typeface="Cambria Math"/>
                          </a:rPr>
                        </m:ctrlPr>
                      </m:sSubPr>
                      <m:e>
                        <m:r>
                          <a:rPr lang="en-US" i="1">
                            <a:latin typeface="Cambria Math"/>
                          </a:rPr>
                          <m:t>𝑇</m:t>
                        </m:r>
                      </m:e>
                      <m:sub>
                        <m:r>
                          <a:rPr lang="en-US" i="1">
                            <a:latin typeface="Cambria Math"/>
                          </a:rPr>
                          <m:t>𝑡</m:t>
                        </m:r>
                      </m:sub>
                    </m:sSub>
                  </m:oMath>
                </a14:m>
                <a:r>
                  <a:rPr lang="en-US"/>
                  <a:t> sẽ được gán trọng số lớn </a:t>
                </a:r>
                <a:r>
                  <a:rPr lang="en-US" smtClean="0"/>
                  <a:t>hơn.</a:t>
                </a: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941" r="-11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16</a:t>
            </a:fld>
            <a:endParaRPr lang="en-US"/>
          </a:p>
        </p:txBody>
      </p:sp>
    </p:spTree>
    <p:extLst>
      <p:ext uri="{BB962C8B-B14F-4D97-AF65-F5344CB8AC3E}">
        <p14:creationId xmlns:p14="http://schemas.microsoft.com/office/powerpoint/2010/main" val="281017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3.4. Phương pháp máy học</a:t>
            </a:r>
          </a:p>
        </p:txBody>
      </p:sp>
      <p:sp>
        <p:nvSpPr>
          <p:cNvPr id="3" name="Content Placeholder 2"/>
          <p:cNvSpPr>
            <a:spLocks noGrp="1"/>
          </p:cNvSpPr>
          <p:nvPr>
            <p:ph idx="1"/>
          </p:nvPr>
        </p:nvSpPr>
        <p:spPr>
          <a:xfrm>
            <a:off x="105696" y="1219200"/>
            <a:ext cx="8229598" cy="914400"/>
          </a:xfrm>
        </p:spPr>
        <p:txBody>
          <a:bodyPr/>
          <a:lstStyle/>
          <a:p>
            <a:r>
              <a:rPr lang="en-US"/>
              <a:t>Trong các nghiên cứu về “</a:t>
            </a:r>
            <a:r>
              <a:rPr lang="en-US" i="1"/>
              <a:t>transfer learning</a:t>
            </a:r>
            <a:r>
              <a:rPr lang="en-US"/>
              <a:t>” trước đây, bộ phân lớp thành phần thường được </a:t>
            </a:r>
            <a:r>
              <a:rPr lang="en-US" smtClean="0"/>
              <a:t>dùng:</a:t>
            </a:r>
          </a:p>
          <a:p>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17</a:t>
            </a:fld>
            <a:endParaRPr lang="en-US"/>
          </a:p>
        </p:txBody>
      </p:sp>
      <p:graphicFrame>
        <p:nvGraphicFramePr>
          <p:cNvPr id="6" name="Content Placeholder 4"/>
          <p:cNvGraphicFramePr>
            <a:graphicFrameLocks/>
          </p:cNvGraphicFramePr>
          <p:nvPr>
            <p:extLst>
              <p:ext uri="{D42A27DB-BD31-4B8C-83A1-F6EECF244321}">
                <p14:modId xmlns:p14="http://schemas.microsoft.com/office/powerpoint/2010/main" val="3348392507"/>
              </p:ext>
            </p:extLst>
          </p:nvPr>
        </p:nvGraphicFramePr>
        <p:xfrm>
          <a:off x="533400" y="2133600"/>
          <a:ext cx="77724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7" name="Horizontal Scroll 6"/>
              <p:cNvSpPr/>
              <p:nvPr/>
            </p:nvSpPr>
            <p:spPr>
              <a:xfrm>
                <a:off x="533400" y="4191000"/>
                <a:ext cx="7696200" cy="22098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400" smtClean="0">
                    <a:latin typeface="Times New Roman" panose="02020603050405020304" pitchFamily="18" charset="0"/>
                    <a:cs typeface="Times New Roman" panose="02020603050405020304" pitchFamily="18" charset="0"/>
                  </a:rPr>
                  <a:t>Theo công trình [7], bộ </a:t>
                </a:r>
                <a:r>
                  <a:rPr lang="en-US" sz="2400">
                    <a:latin typeface="Times New Roman" panose="02020603050405020304" pitchFamily="18" charset="0"/>
                    <a:cs typeface="Times New Roman" panose="02020603050405020304" pitchFamily="18" charset="0"/>
                  </a:rPr>
                  <a:t>phân lớp thành phần </a:t>
                </a:r>
                <a:r>
                  <a:rPr lang="en-US" sz="2400" b="1" i="1">
                    <a:latin typeface="Times New Roman" panose="02020603050405020304" pitchFamily="18" charset="0"/>
                    <a:cs typeface="Times New Roman" panose="02020603050405020304" pitchFamily="18" charset="0"/>
                  </a:rPr>
                  <a:t>RBFSVM</a:t>
                </a:r>
                <a:r>
                  <a:rPr lang="en-US" sz="2400">
                    <a:latin typeface="Times New Roman" panose="02020603050405020304" pitchFamily="18" charset="0"/>
                    <a:cs typeface="Times New Roman" panose="02020603050405020304" pitchFamily="18" charset="0"/>
                  </a:rPr>
                  <a:t> (</a:t>
                </a:r>
                <a:r>
                  <a:rPr lang="en-US" sz="2400" i="1">
                    <a:latin typeface="Times New Roman" panose="02020603050405020304" pitchFamily="18" charset="0"/>
                    <a:cs typeface="Times New Roman" panose="02020603050405020304" pitchFamily="18" charset="0"/>
                  </a:rPr>
                  <a:t>SVM với nhân RBF</a:t>
                </a:r>
                <a:r>
                  <a:rPr lang="en-US" sz="2400">
                    <a:latin typeface="Times New Roman" panose="02020603050405020304" pitchFamily="18" charset="0"/>
                    <a:cs typeface="Times New Roman" panose="02020603050405020304" pitchFamily="18" charset="0"/>
                  </a:rPr>
                  <a:t>) với bộ tham số </a:t>
                </a:r>
                <a14:m>
                  <m:oMath xmlns:m="http://schemas.openxmlformats.org/officeDocument/2006/math">
                    <m:r>
                      <a:rPr lang="en-US" sz="2400" i="1">
                        <a:latin typeface="Cambria Math"/>
                      </a:rPr>
                      <m:t>(</m:t>
                    </m:r>
                    <m:r>
                      <a:rPr lang="en-US" sz="2400" i="1">
                        <a:latin typeface="Cambria Math"/>
                      </a:rPr>
                      <m:t>𝐶</m:t>
                    </m:r>
                    <m:r>
                      <a:rPr lang="en-US" sz="2400" i="1">
                        <a:latin typeface="Cambria Math"/>
                      </a:rPr>
                      <m:t>,</m:t>
                    </m:r>
                    <m:r>
                      <a:rPr lang="en-US" sz="2400" i="1">
                        <a:latin typeface="Cambria Math"/>
                      </a:rPr>
                      <m:t>𝛾</m:t>
                    </m:r>
                    <m:r>
                      <a:rPr lang="en-US" sz="2400" i="1">
                        <a:latin typeface="Cambria Math"/>
                      </a:rPr>
                      <m:t>)</m:t>
                    </m:r>
                  </m:oMath>
                </a14:m>
                <a:r>
                  <a:rPr lang="en-US" sz="2400">
                    <a:latin typeface="Times New Roman" panose="02020603050405020304" pitchFamily="18" charset="0"/>
                    <a:cs typeface="Times New Roman" panose="02020603050405020304" pitchFamily="18" charset="0"/>
                  </a:rPr>
                  <a:t> được điều chỉnh giá trị thích hợp cho kết quả đầy hứa hẹn.</a:t>
                </a:r>
              </a:p>
            </p:txBody>
          </p:sp>
        </mc:Choice>
        <mc:Fallback xmlns="">
          <p:sp>
            <p:nvSpPr>
              <p:cNvPr id="7" name="Horizontal Scroll 6"/>
              <p:cNvSpPr>
                <a:spLocks noRot="1" noChangeAspect="1" noMove="1" noResize="1" noEditPoints="1" noAdjustHandles="1" noChangeArrowheads="1" noChangeShapeType="1" noTextEdit="1"/>
              </p:cNvSpPr>
              <p:nvPr/>
            </p:nvSpPr>
            <p:spPr>
              <a:xfrm>
                <a:off x="533400" y="4191000"/>
                <a:ext cx="7696200" cy="2209800"/>
              </a:xfrm>
              <a:prstGeom prst="horizontalScroll">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230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4. Cài đặt thực nghiệm</a:t>
            </a:r>
            <a:endParaRPr lang="en-US"/>
          </a:p>
        </p:txBody>
      </p:sp>
      <p:sp>
        <p:nvSpPr>
          <p:cNvPr id="3" name="Content Placeholder 2"/>
          <p:cNvSpPr>
            <a:spLocks noGrp="1"/>
          </p:cNvSpPr>
          <p:nvPr>
            <p:ph idx="1"/>
          </p:nvPr>
        </p:nvSpPr>
        <p:spPr/>
        <p:txBody>
          <a:bodyPr vert="horz" lIns="91440" tIns="45720" rIns="91440" bIns="45720" rtlCol="0">
            <a:normAutofit/>
          </a:bodyPr>
          <a:lstStyle/>
          <a:p>
            <a:pPr marL="114300" indent="0">
              <a:buNone/>
            </a:pPr>
            <a:r>
              <a:rPr lang="en-US" sz="3200"/>
              <a:t>4.1. Dữ liệu thực nghiệm</a:t>
            </a:r>
          </a:p>
          <a:p>
            <a:pPr marL="114300" indent="0">
              <a:buNone/>
            </a:pPr>
            <a:r>
              <a:rPr lang="en-US" sz="3200"/>
              <a:t>4.2. Độ đo đánh giá</a:t>
            </a:r>
          </a:p>
          <a:p>
            <a:pPr marL="114300" indent="0">
              <a:buNone/>
            </a:pPr>
            <a:r>
              <a:rPr lang="en-US" sz="3200"/>
              <a:t>4.3. P</a:t>
            </a:r>
            <a:r>
              <a:rPr lang="en-US" sz="3200" smtClean="0"/>
              <a:t>hương </a:t>
            </a:r>
            <a:r>
              <a:rPr lang="en-US" sz="3200"/>
              <a:t>pháp thực nghiệm</a:t>
            </a:r>
          </a:p>
          <a:p>
            <a:pPr marL="114300" indent="0">
              <a:buNone/>
            </a:pPr>
            <a:r>
              <a:rPr lang="en-US" sz="3200"/>
              <a:t>4.4. Kết quả thực nghiệm</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18</a:t>
            </a:fld>
            <a:endParaRPr lang="en-US"/>
          </a:p>
        </p:txBody>
      </p:sp>
    </p:spTree>
    <p:extLst>
      <p:ext uri="{BB962C8B-B14F-4D97-AF65-F5344CB8AC3E}">
        <p14:creationId xmlns:p14="http://schemas.microsoft.com/office/powerpoint/2010/main" val="330342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4.1. Dữ liệu thực nghiệm</a:t>
            </a:r>
          </a:p>
        </p:txBody>
      </p:sp>
      <p:sp>
        <p:nvSpPr>
          <p:cNvPr id="3" name="Content Placeholder 2"/>
          <p:cNvSpPr>
            <a:spLocks noGrp="1"/>
          </p:cNvSpPr>
          <p:nvPr>
            <p:ph idx="1"/>
          </p:nvPr>
        </p:nvSpPr>
        <p:spPr>
          <a:xfrm>
            <a:off x="105696" y="1219200"/>
            <a:ext cx="8229598" cy="1066800"/>
          </a:xfrm>
        </p:spPr>
        <p:txBody>
          <a:bodyPr/>
          <a:lstStyle/>
          <a:p>
            <a:r>
              <a:rPr lang="en-US" smtClean="0"/>
              <a:t>Dữ liệu thực nghiệm: Epinions, Slashdot và Wiki.</a:t>
            </a:r>
          </a:p>
          <a:p>
            <a:r>
              <a:rPr lang="en-US" smtClean="0"/>
              <a:t>Nguồn: </a:t>
            </a:r>
            <a:r>
              <a:rPr lang="en-US" i="1" smtClean="0"/>
              <a:t>Stanford </a:t>
            </a:r>
            <a:r>
              <a:rPr lang="en-US" i="1"/>
              <a:t>Large Network Dataset </a:t>
            </a:r>
            <a:r>
              <a:rPr lang="en-US" i="1" smtClean="0"/>
              <a:t>Collection</a:t>
            </a:r>
            <a:r>
              <a:rPr lang="en-US" smtClean="0"/>
              <a:t>.</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19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50763172"/>
              </p:ext>
            </p:extLst>
          </p:nvPr>
        </p:nvGraphicFramePr>
        <p:xfrm>
          <a:off x="152400" y="2209800"/>
          <a:ext cx="8153400" cy="1524000"/>
        </p:xfrm>
        <a:graphic>
          <a:graphicData uri="http://schemas.openxmlformats.org/drawingml/2006/table">
            <a:tbl>
              <a:tblPr firstRow="1" firstCol="1" bandRow="1">
                <a:tableStyleId>{5940675A-B579-460E-94D1-54222C63F5DA}</a:tableStyleId>
              </a:tblPr>
              <a:tblGrid>
                <a:gridCol w="1132607"/>
                <a:gridCol w="1004675"/>
                <a:gridCol w="1030586"/>
                <a:gridCol w="1565360"/>
                <a:gridCol w="1787817"/>
                <a:gridCol w="1632355"/>
              </a:tblGrid>
              <a:tr h="381002">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 </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Số đỉnh</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Số cạnh</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Số cạnh “positive”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Số cạnh “negative”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 Cạnh “positive”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r>
              <a:tr h="281279">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Epinions</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19.987</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634.209</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555.601</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914400" rtl="0" eaLnBrk="1" latinLnBrk="0" hangingPunct="1">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78.608</a:t>
                      </a:r>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87,6</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1279">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Slashdot</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15.999</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371.122</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283.993</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87.129</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76,5</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1279">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Wiki</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6.998</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113.844</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83.832</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30.012</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73,6</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2"/>
          <p:cNvSpPr txBox="1">
            <a:spLocks/>
          </p:cNvSpPr>
          <p:nvPr/>
        </p:nvSpPr>
        <p:spPr>
          <a:xfrm>
            <a:off x="105696" y="3886200"/>
            <a:ext cx="8229598" cy="533400"/>
          </a:xfrm>
          <a:prstGeom prst="rect">
            <a:avLst/>
          </a:prstGeom>
        </p:spPr>
        <p:txBody>
          <a:bodyPr vert="horz" lIns="91440" tIns="45720" rIns="91440" bIns="45720" rtlCol="0">
            <a:normAutofit/>
          </a:bodyPr>
          <a:lstStyle>
            <a:lvl1pPr marL="342900" indent="-228600" algn="just" defTabSz="914400" rtl="0" eaLnBrk="1" latinLnBrk="0" hangingPunct="1">
              <a:spcBef>
                <a:spcPct val="20000"/>
              </a:spcBef>
              <a:buClr>
                <a:schemeClr val="accent1"/>
              </a:buClr>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40080" indent="-228600" algn="just" defTabSz="914400" rtl="0" eaLnBrk="1" latinLnBrk="0" hangingPunct="1">
              <a:spcBef>
                <a:spcPct val="20000"/>
              </a:spcBef>
              <a:buClr>
                <a:schemeClr val="accent2"/>
              </a:buClr>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005840" indent="-228600" algn="just" defTabSz="914400" rtl="0" eaLnBrk="1" latinLnBrk="0" hangingPunct="1">
              <a:spcBef>
                <a:spcPct val="20000"/>
              </a:spcBef>
              <a:buClr>
                <a:schemeClr val="accent3"/>
              </a:buClr>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280160" indent="-228600" algn="just" defTabSz="914400" rtl="0" eaLnBrk="1" latinLnBrk="0" hangingPunct="1">
              <a:spcBef>
                <a:spcPct val="20000"/>
              </a:spcBef>
              <a:buClr>
                <a:schemeClr val="accent4"/>
              </a:buClr>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1554480" indent="-228600" algn="just" defTabSz="914400" rtl="0" eaLnBrk="1" latinLnBrk="0" hangingPunct="1">
              <a:spcBef>
                <a:spcPct val="20000"/>
              </a:spcBef>
              <a:buClr>
                <a:schemeClr val="accent5"/>
              </a:buClr>
              <a:buFont typeface="Arial" pitchFamily="34" charset="0"/>
              <a:buChar char="•"/>
              <a:defRPr sz="1600" kern="1200" baseline="0">
                <a:solidFill>
                  <a:schemeClr val="tx1"/>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smtClean="0"/>
              <a:t>Dữ liệu cân bằng của 3 mạng xã hội:</a:t>
            </a: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089312813"/>
              </p:ext>
            </p:extLst>
          </p:nvPr>
        </p:nvGraphicFramePr>
        <p:xfrm>
          <a:off x="152400" y="4419600"/>
          <a:ext cx="8153400" cy="1524000"/>
        </p:xfrm>
        <a:graphic>
          <a:graphicData uri="http://schemas.openxmlformats.org/drawingml/2006/table">
            <a:tbl>
              <a:tblPr firstRow="1" firstCol="1" bandRow="1">
                <a:tableStyleId>{5940675A-B579-460E-94D1-54222C63F5DA}</a:tableStyleId>
              </a:tblPr>
              <a:tblGrid>
                <a:gridCol w="1132607"/>
                <a:gridCol w="1004675"/>
                <a:gridCol w="1030586"/>
                <a:gridCol w="1565360"/>
                <a:gridCol w="1787817"/>
                <a:gridCol w="1632355"/>
              </a:tblGrid>
              <a:tr h="381002">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 </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Số đỉnh</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Số cạnh</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Số cạnh “positive”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Số cạnh “negative”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 Cạnh “positive”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r>
              <a:tr h="281279">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Epinions</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18.960</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157.216</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78.608</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indent="0" algn="ctr" defTabSz="914400" rtl="0" eaLnBrk="1" latinLnBrk="0" hangingPunct="1">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78.608</a:t>
                      </a:r>
                      <a:endParaRPr lang="en-US" sz="2000" kern="120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smtClean="0">
                          <a:effectLst/>
                          <a:latin typeface="Times New Roman" panose="02020603050405020304" pitchFamily="18" charset="0"/>
                          <a:cs typeface="Times New Roman" panose="02020603050405020304" pitchFamily="18" charset="0"/>
                        </a:rPr>
                        <a:t>50</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r>
              <a:tr h="281279">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Slashdot</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15.965</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174.258</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87.129</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87.129</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smtClean="0">
                          <a:effectLst/>
                          <a:latin typeface="Times New Roman" panose="02020603050405020304" pitchFamily="18" charset="0"/>
                          <a:cs typeface="Times New Roman" panose="02020603050405020304" pitchFamily="18" charset="0"/>
                        </a:rPr>
                        <a:t>50</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r>
              <a:tr h="281279">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Wiki</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5.432</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46.124</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23.062</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kern="1200" smtClean="0">
                          <a:effectLst/>
                          <a:latin typeface="Times New Roman" panose="02020603050405020304" pitchFamily="18" charset="0"/>
                          <a:cs typeface="Times New Roman" panose="02020603050405020304" pitchFamily="18" charset="0"/>
                        </a:rPr>
                        <a:t>23.062</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smtClean="0">
                          <a:effectLst/>
                          <a:latin typeface="Times New Roman" panose="02020603050405020304" pitchFamily="18" charset="0"/>
                          <a:cs typeface="Times New Roman" panose="02020603050405020304" pitchFamily="18" charset="0"/>
                        </a:rPr>
                        <a:t>50</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400845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Nội dung trình bày </a:t>
            </a:r>
            <a:endParaRPr lang="en-US"/>
          </a:p>
        </p:txBody>
      </p:sp>
      <p:sp>
        <p:nvSpPr>
          <p:cNvPr id="3" name="Content Placeholder 2"/>
          <p:cNvSpPr>
            <a:spLocks noGrp="1"/>
          </p:cNvSpPr>
          <p:nvPr>
            <p:ph idx="1"/>
          </p:nvPr>
        </p:nvSpPr>
        <p:spPr/>
        <p:txBody>
          <a:bodyPr>
            <a:normAutofit/>
          </a:bodyPr>
          <a:lstStyle/>
          <a:p>
            <a:pPr marL="628650" indent="-514350">
              <a:buClr>
                <a:schemeClr val="tx1"/>
              </a:buClr>
              <a:buFont typeface="+mj-lt"/>
              <a:buAutoNum type="arabicPeriod"/>
            </a:pPr>
            <a:r>
              <a:rPr lang="en-US" sz="3200" smtClean="0"/>
              <a:t>Tổng quan</a:t>
            </a:r>
          </a:p>
          <a:p>
            <a:pPr marL="628650" indent="-514350">
              <a:buClr>
                <a:schemeClr val="tx1"/>
              </a:buClr>
              <a:buFont typeface="+mj-lt"/>
              <a:buAutoNum type="arabicPeriod"/>
            </a:pPr>
            <a:r>
              <a:rPr lang="en-US" sz="3200" smtClean="0"/>
              <a:t>Các nghiên cứu liên quan</a:t>
            </a:r>
          </a:p>
          <a:p>
            <a:pPr marL="628650" indent="-514350">
              <a:buClr>
                <a:schemeClr val="tx1"/>
              </a:buClr>
              <a:buFont typeface="+mj-lt"/>
              <a:buAutoNum type="arabicPeriod"/>
            </a:pPr>
            <a:r>
              <a:rPr lang="en-US" sz="3200" smtClean="0"/>
              <a:t>Mô hình dự đoán</a:t>
            </a:r>
          </a:p>
          <a:p>
            <a:pPr marL="628650" indent="-514350">
              <a:buClr>
                <a:schemeClr val="tx1"/>
              </a:buClr>
              <a:buFont typeface="+mj-lt"/>
              <a:buAutoNum type="arabicPeriod"/>
            </a:pPr>
            <a:r>
              <a:rPr lang="en-US" sz="3200" smtClean="0"/>
              <a:t>Cài đặt thực nghiệm</a:t>
            </a:r>
          </a:p>
          <a:p>
            <a:pPr marL="628650" indent="-514350">
              <a:buClr>
                <a:schemeClr val="tx1"/>
              </a:buClr>
              <a:buFont typeface="+mj-lt"/>
              <a:buAutoNum type="arabicPeriod"/>
            </a:pPr>
            <a:r>
              <a:rPr lang="en-US" sz="3200" smtClean="0"/>
              <a:t>Kết luận và hướng phát triển</a:t>
            </a:r>
          </a:p>
          <a:p>
            <a:pPr marL="628650" indent="-514350">
              <a:buClr>
                <a:schemeClr val="tx1"/>
              </a:buClr>
              <a:buFont typeface="+mj-lt"/>
              <a:buAutoNum type="arabicPeriod"/>
            </a:pPr>
            <a:r>
              <a:rPr lang="en-US" sz="3200" smtClean="0"/>
              <a:t>Tài liệu tham khảo</a:t>
            </a:r>
          </a:p>
          <a:p>
            <a:pPr marL="628650" indent="-514350">
              <a:buClr>
                <a:schemeClr val="tx1"/>
              </a:buClr>
              <a:buFont typeface="+mj-lt"/>
              <a:buAutoNum type="arabicPeriod"/>
            </a:pPr>
            <a:r>
              <a:rPr lang="en-US" sz="3200" smtClean="0"/>
              <a:t>Demo</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t>2</a:t>
            </a:fld>
            <a:endParaRPr lang="en-US"/>
          </a:p>
        </p:txBody>
      </p:sp>
    </p:spTree>
    <p:extLst>
      <p:ext uri="{BB962C8B-B14F-4D97-AF65-F5344CB8AC3E}">
        <p14:creationId xmlns:p14="http://schemas.microsoft.com/office/powerpoint/2010/main" val="229232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4.1. Dữ liệu thực nghiệm</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20</a:t>
            </a:fld>
            <a:endParaRPr lang="en-US"/>
          </a:p>
        </p:txBody>
      </p:sp>
      <p:sp>
        <p:nvSpPr>
          <p:cNvPr id="7" name="Content Placeholder 2"/>
          <p:cNvSpPr txBox="1">
            <a:spLocks/>
          </p:cNvSpPr>
          <p:nvPr/>
        </p:nvSpPr>
        <p:spPr>
          <a:xfrm>
            <a:off x="136422" y="3581400"/>
            <a:ext cx="8229598" cy="1371600"/>
          </a:xfrm>
          <a:prstGeom prst="rect">
            <a:avLst/>
          </a:prstGeom>
        </p:spPr>
        <p:txBody>
          <a:bodyPr vert="horz" lIns="91440" tIns="45720" rIns="91440" bIns="45720" rtlCol="0">
            <a:normAutofit/>
          </a:bodyPr>
          <a:lstStyle>
            <a:lvl1pPr marL="342900" indent="-228600" algn="just" defTabSz="914400" rtl="0" eaLnBrk="1" latinLnBrk="0" hangingPunct="1">
              <a:spcBef>
                <a:spcPct val="20000"/>
              </a:spcBef>
              <a:buClr>
                <a:schemeClr val="accent1"/>
              </a:buClr>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40080" indent="-228600" algn="just" defTabSz="914400" rtl="0" eaLnBrk="1" latinLnBrk="0" hangingPunct="1">
              <a:spcBef>
                <a:spcPct val="20000"/>
              </a:spcBef>
              <a:buClr>
                <a:schemeClr val="accent2"/>
              </a:buClr>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005840" indent="-228600" algn="just" defTabSz="914400" rtl="0" eaLnBrk="1" latinLnBrk="0" hangingPunct="1">
              <a:spcBef>
                <a:spcPct val="20000"/>
              </a:spcBef>
              <a:buClr>
                <a:schemeClr val="accent3"/>
              </a:buClr>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280160" indent="-228600" algn="just" defTabSz="914400" rtl="0" eaLnBrk="1" latinLnBrk="0" hangingPunct="1">
              <a:spcBef>
                <a:spcPct val="20000"/>
              </a:spcBef>
              <a:buClr>
                <a:schemeClr val="accent4"/>
              </a:buClr>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1554480" indent="-228600" algn="just" defTabSz="914400" rtl="0" eaLnBrk="1" latinLnBrk="0" hangingPunct="1">
              <a:spcBef>
                <a:spcPct val="20000"/>
              </a:spcBef>
              <a:buClr>
                <a:schemeClr val="accent5"/>
              </a:buClr>
              <a:buFont typeface="Arial" pitchFamily="34" charset="0"/>
              <a:buChar char="•"/>
              <a:defRPr sz="1600" kern="1200" baseline="0">
                <a:solidFill>
                  <a:schemeClr val="tx1"/>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b="1" u="sng" smtClean="0"/>
              <a:t>Phương pháp thực nghiệm</a:t>
            </a:r>
            <a:r>
              <a:rPr lang="en-US" smtClean="0"/>
              <a:t>: </a:t>
            </a:r>
            <a:r>
              <a:rPr lang="en-US"/>
              <a:t>4-fold cross </a:t>
            </a:r>
            <a:r>
              <a:rPr lang="en-US" smtClean="0"/>
              <a:t>validation</a:t>
            </a:r>
          </a:p>
          <a:p>
            <a:r>
              <a:rPr lang="en-US" b="1" u="sng" smtClean="0"/>
              <a:t>Giả lập thành mạng xã hội mới thành lập</a:t>
            </a:r>
            <a:r>
              <a:rPr lang="en-US" smtClean="0"/>
              <a:t>: đồ thị mục tiêu chỉ lấy 10% dữ liệu làm tập dữ liệu huấn luyện.</a:t>
            </a:r>
            <a:endParaRPr lang="en-US"/>
          </a:p>
        </p:txBody>
      </p:sp>
      <p:sp>
        <p:nvSpPr>
          <p:cNvPr id="9" name="Content Placeholder 2"/>
          <p:cNvSpPr txBox="1">
            <a:spLocks/>
          </p:cNvSpPr>
          <p:nvPr/>
        </p:nvSpPr>
        <p:spPr>
          <a:xfrm>
            <a:off x="136422" y="1219200"/>
            <a:ext cx="8229598" cy="838200"/>
          </a:xfrm>
          <a:prstGeom prst="rect">
            <a:avLst/>
          </a:prstGeom>
        </p:spPr>
        <p:txBody>
          <a:bodyPr vert="horz" lIns="91440" tIns="45720" rIns="91440" bIns="45720" rtlCol="0">
            <a:noAutofit/>
          </a:bodyPr>
          <a:lstStyle>
            <a:lvl1pPr marL="342900" indent="-228600" algn="just" defTabSz="914400" rtl="0" eaLnBrk="1" latinLnBrk="0" hangingPunct="1">
              <a:spcBef>
                <a:spcPct val="20000"/>
              </a:spcBef>
              <a:buClr>
                <a:schemeClr val="accent1"/>
              </a:buClr>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40080" indent="-228600" algn="just" defTabSz="914400" rtl="0" eaLnBrk="1" latinLnBrk="0" hangingPunct="1">
              <a:spcBef>
                <a:spcPct val="20000"/>
              </a:spcBef>
              <a:buClr>
                <a:schemeClr val="accent2"/>
              </a:buClr>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005840" indent="-228600" algn="just" defTabSz="914400" rtl="0" eaLnBrk="1" latinLnBrk="0" hangingPunct="1">
              <a:spcBef>
                <a:spcPct val="20000"/>
              </a:spcBef>
              <a:buClr>
                <a:schemeClr val="accent3"/>
              </a:buClr>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280160" indent="-228600" algn="just" defTabSz="914400" rtl="0" eaLnBrk="1" latinLnBrk="0" hangingPunct="1">
              <a:spcBef>
                <a:spcPct val="20000"/>
              </a:spcBef>
              <a:buClr>
                <a:schemeClr val="accent4"/>
              </a:buClr>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1554480" indent="-228600" algn="just" defTabSz="914400" rtl="0" eaLnBrk="1" latinLnBrk="0" hangingPunct="1">
              <a:spcBef>
                <a:spcPct val="20000"/>
              </a:spcBef>
              <a:buClr>
                <a:schemeClr val="accent5"/>
              </a:buClr>
              <a:buFont typeface="Arial" pitchFamily="34" charset="0"/>
              <a:buChar char="•"/>
              <a:defRPr sz="1600" kern="1200" baseline="0">
                <a:solidFill>
                  <a:schemeClr val="tx1"/>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smtClean="0"/>
              <a:t>Thực nghiệm trên 6 cặp đồ thị (</a:t>
            </a:r>
            <a:r>
              <a:rPr lang="en-US" i="1" smtClean="0"/>
              <a:t>đồ </a:t>
            </a:r>
            <a:r>
              <a:rPr lang="en-US" i="1"/>
              <a:t>thị hỗ trợ </a:t>
            </a:r>
            <a:r>
              <a:rPr lang="en-US" i="1">
                <a:sym typeface="Symbol"/>
              </a:rPr>
              <a:t></a:t>
            </a:r>
            <a:r>
              <a:rPr lang="en-US" i="1"/>
              <a:t> đồ thị mục tiêu</a:t>
            </a:r>
            <a:r>
              <a:rPr lang="en-US" smtClean="0"/>
              <a:t>):</a:t>
            </a:r>
          </a:p>
        </p:txBody>
      </p:sp>
      <p:graphicFrame>
        <p:nvGraphicFramePr>
          <p:cNvPr id="10" name="Table 9"/>
          <p:cNvGraphicFramePr>
            <a:graphicFrameLocks noGrp="1"/>
          </p:cNvGraphicFramePr>
          <p:nvPr>
            <p:extLst>
              <p:ext uri="{D42A27DB-BD31-4B8C-83A1-F6EECF244321}">
                <p14:modId xmlns:p14="http://schemas.microsoft.com/office/powerpoint/2010/main" val="1269666604"/>
              </p:ext>
            </p:extLst>
          </p:nvPr>
        </p:nvGraphicFramePr>
        <p:xfrm>
          <a:off x="1187243" y="2133600"/>
          <a:ext cx="6096000" cy="1371600"/>
        </p:xfrm>
        <a:graphic>
          <a:graphicData uri="http://schemas.openxmlformats.org/drawingml/2006/table">
            <a:tbl>
              <a:tblPr firstRow="1" bandRow="1">
                <a:tableStyleId>{5940675A-B579-460E-94D1-54222C63F5DA}</a:tableStyleId>
              </a:tblPr>
              <a:tblGrid>
                <a:gridCol w="3048000"/>
                <a:gridCol w="3048000"/>
              </a:tblGrid>
              <a:tr h="370840">
                <a:tc>
                  <a:txBody>
                    <a:bodyPr/>
                    <a:lstStyle/>
                    <a:p>
                      <a:pPr algn="ctr"/>
                      <a:r>
                        <a:rPr lang="en-US" sz="2400" smtClean="0">
                          <a:latin typeface="Times New Roman" panose="02020603050405020304" pitchFamily="18" charset="0"/>
                          <a:cs typeface="Times New Roman" panose="02020603050405020304" pitchFamily="18" charset="0"/>
                        </a:rPr>
                        <a:t>Slashdot – Epinions</a:t>
                      </a:r>
                      <a:endParaRPr lang="en-US" sz="2400">
                        <a:latin typeface="Times New Roman" panose="02020603050405020304" pitchFamily="18" charset="0"/>
                        <a:cs typeface="Times New Roman" panose="02020603050405020304" pitchFamily="18" charset="0"/>
                      </a:endParaRPr>
                    </a:p>
                  </a:txBody>
                  <a:tcPr/>
                </a:tc>
                <a:tc>
                  <a:txBody>
                    <a:bodyPr/>
                    <a:lstStyle/>
                    <a:p>
                      <a:pPr algn="ctr"/>
                      <a:r>
                        <a:rPr lang="en-US" sz="2400" smtClean="0">
                          <a:latin typeface="Times New Roman" panose="02020603050405020304" pitchFamily="18" charset="0"/>
                          <a:cs typeface="Times New Roman" panose="02020603050405020304" pitchFamily="18" charset="0"/>
                        </a:rPr>
                        <a:t>Wiki – Epinions</a:t>
                      </a:r>
                      <a:endParaRPr lang="en-US" sz="2400">
                        <a:latin typeface="Times New Roman" panose="02020603050405020304" pitchFamily="18" charset="0"/>
                        <a:cs typeface="Times New Roman" panose="02020603050405020304" pitchFamily="18" charset="0"/>
                      </a:endParaRPr>
                    </a:p>
                  </a:txBody>
                  <a:tcPr/>
                </a:tc>
              </a:tr>
              <a:tr h="370840">
                <a:tc>
                  <a:txBody>
                    <a:bodyPr/>
                    <a:lstStyle/>
                    <a:p>
                      <a:pPr algn="ctr"/>
                      <a:r>
                        <a:rPr lang="en-US" sz="2400" smtClean="0">
                          <a:latin typeface="Times New Roman" panose="02020603050405020304" pitchFamily="18" charset="0"/>
                          <a:cs typeface="Times New Roman" panose="02020603050405020304" pitchFamily="18" charset="0"/>
                        </a:rPr>
                        <a:t>Epinions – Slashdot</a:t>
                      </a:r>
                      <a:endParaRPr lang="en-US" sz="2400">
                        <a:latin typeface="Times New Roman" panose="02020603050405020304" pitchFamily="18" charset="0"/>
                        <a:cs typeface="Times New Roman" panose="02020603050405020304" pitchFamily="18" charset="0"/>
                      </a:endParaRPr>
                    </a:p>
                  </a:txBody>
                  <a:tcPr/>
                </a:tc>
                <a:tc>
                  <a:txBody>
                    <a:bodyPr/>
                    <a:lstStyle/>
                    <a:p>
                      <a:pPr algn="ctr"/>
                      <a:r>
                        <a:rPr lang="en-US" sz="2400" smtClean="0">
                          <a:latin typeface="Times New Roman" panose="02020603050405020304" pitchFamily="18" charset="0"/>
                          <a:cs typeface="Times New Roman" panose="02020603050405020304" pitchFamily="18" charset="0"/>
                        </a:rPr>
                        <a:t>Wiki – Slashdot</a:t>
                      </a:r>
                      <a:endParaRPr lang="en-US" sz="2400">
                        <a:latin typeface="Times New Roman" panose="02020603050405020304" pitchFamily="18" charset="0"/>
                        <a:cs typeface="Times New Roman" panose="02020603050405020304" pitchFamily="18" charset="0"/>
                      </a:endParaRPr>
                    </a:p>
                  </a:txBody>
                  <a:tcPr/>
                </a:tc>
              </a:tr>
              <a:tr h="370840">
                <a:tc>
                  <a:txBody>
                    <a:bodyPr/>
                    <a:lstStyle/>
                    <a:p>
                      <a:pPr algn="ctr"/>
                      <a:r>
                        <a:rPr lang="en-US" sz="2400" smtClean="0">
                          <a:latin typeface="Times New Roman" panose="02020603050405020304" pitchFamily="18" charset="0"/>
                          <a:cs typeface="Times New Roman" panose="02020603050405020304" pitchFamily="18" charset="0"/>
                        </a:rPr>
                        <a:t>Epinions – Wiki</a:t>
                      </a:r>
                      <a:endParaRPr lang="en-US" sz="2400">
                        <a:latin typeface="Times New Roman" panose="02020603050405020304" pitchFamily="18" charset="0"/>
                        <a:cs typeface="Times New Roman" panose="02020603050405020304" pitchFamily="18" charset="0"/>
                      </a:endParaRPr>
                    </a:p>
                  </a:txBody>
                  <a:tcPr/>
                </a:tc>
                <a:tc>
                  <a:txBody>
                    <a:bodyPr/>
                    <a:lstStyle/>
                    <a:p>
                      <a:pPr algn="ctr"/>
                      <a:r>
                        <a:rPr lang="en-US" sz="2400" smtClean="0">
                          <a:latin typeface="Times New Roman" panose="02020603050405020304" pitchFamily="18" charset="0"/>
                          <a:cs typeface="Times New Roman" panose="02020603050405020304" pitchFamily="18" charset="0"/>
                        </a:rPr>
                        <a:t>Slashdot – Wiki</a:t>
                      </a:r>
                      <a:endParaRPr lang="en-US" sz="240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06950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4.2. Độ đo đánh giá</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mtClean="0"/>
                  <a:t>Công thức tính độ chính xác dự đoán (accuracy):</a:t>
                </a:r>
              </a:p>
              <a:p>
                <a:pPr marL="114300" indent="0">
                  <a:buNone/>
                </a:pPr>
                <a14:m>
                  <m:oMathPara xmlns:m="http://schemas.openxmlformats.org/officeDocument/2006/math">
                    <m:oMathParaPr>
                      <m:jc m:val="center"/>
                    </m:oMathParaPr>
                    <m:oMath xmlns:m="http://schemas.openxmlformats.org/officeDocument/2006/math">
                      <m:r>
                        <a:rPr lang="en-US" i="1">
                          <a:latin typeface="Cambria Math"/>
                        </a:rPr>
                        <m:t>𝐴𝑐𝑐𝑢𝑟𝑎𝑐𝑦</m:t>
                      </m:r>
                      <m:r>
                        <a:rPr lang="en-US" i="1">
                          <a:latin typeface="Cambria Math"/>
                        </a:rPr>
                        <m:t>=</m:t>
                      </m:r>
                      <m:f>
                        <m:fPr>
                          <m:ctrlPr>
                            <a:rPr lang="en-US" i="1">
                              <a:latin typeface="Cambria Math"/>
                            </a:rPr>
                          </m:ctrlPr>
                        </m:fPr>
                        <m:num>
                          <m:r>
                            <a:rPr lang="en-US" i="1">
                              <a:latin typeface="Cambria Math"/>
                            </a:rPr>
                            <m:t>𝑡𝑝</m:t>
                          </m:r>
                          <m:r>
                            <a:rPr lang="en-US" i="1">
                              <a:latin typeface="Cambria Math"/>
                            </a:rPr>
                            <m:t>+</m:t>
                          </m:r>
                          <m:r>
                            <a:rPr lang="en-US" i="1">
                              <a:latin typeface="Cambria Math"/>
                            </a:rPr>
                            <m:t>𝑡𝑛</m:t>
                          </m:r>
                        </m:num>
                        <m:den>
                          <m:r>
                            <a:rPr lang="en-US" i="1">
                              <a:latin typeface="Cambria Math"/>
                            </a:rPr>
                            <m:t>𝑡𝑝</m:t>
                          </m:r>
                          <m:r>
                            <a:rPr lang="en-US" i="1">
                              <a:latin typeface="Cambria Math"/>
                            </a:rPr>
                            <m:t>+</m:t>
                          </m:r>
                          <m:r>
                            <a:rPr lang="en-US" i="1">
                              <a:latin typeface="Cambria Math"/>
                            </a:rPr>
                            <m:t>𝑡𝑛</m:t>
                          </m:r>
                          <m:r>
                            <a:rPr lang="en-US" i="1">
                              <a:latin typeface="Cambria Math"/>
                            </a:rPr>
                            <m:t>+</m:t>
                          </m:r>
                          <m:r>
                            <a:rPr lang="en-US" i="1">
                              <a:latin typeface="Cambria Math"/>
                            </a:rPr>
                            <m:t>𝑓𝑝</m:t>
                          </m:r>
                          <m:r>
                            <a:rPr lang="en-US" i="1">
                              <a:latin typeface="Cambria Math"/>
                            </a:rPr>
                            <m:t>+</m:t>
                          </m:r>
                          <m:r>
                            <a:rPr lang="en-US" i="1">
                              <a:latin typeface="Cambria Math"/>
                            </a:rPr>
                            <m:t>𝑓𝑛</m:t>
                          </m:r>
                        </m:den>
                      </m:f>
                    </m:oMath>
                  </m:oMathPara>
                </a14:m>
                <a:endParaRPr lang="en-US" smtClean="0"/>
              </a:p>
              <a:p>
                <a:r>
                  <a:rPr lang="en-US"/>
                  <a:t>Trong đó:</a:t>
                </a:r>
              </a:p>
              <a:p>
                <a:pPr lvl="1"/>
                <a14:m>
                  <m:oMath xmlns:m="http://schemas.openxmlformats.org/officeDocument/2006/math">
                    <m:r>
                      <a:rPr lang="en-US" i="1">
                        <a:latin typeface="Cambria Math"/>
                      </a:rPr>
                      <m:t>𝑡𝑝</m:t>
                    </m:r>
                  </m:oMath>
                </a14:m>
                <a:r>
                  <a:rPr lang="en-US"/>
                  <a:t>: số lượng các liên kết “</a:t>
                </a:r>
                <a:r>
                  <a:rPr lang="en-US" i="1"/>
                  <a:t>positive</a:t>
                </a:r>
                <a:r>
                  <a:rPr lang="en-US"/>
                  <a:t>” được gán nhãn đúng.</a:t>
                </a:r>
              </a:p>
              <a:p>
                <a:pPr lvl="1"/>
                <a14:m>
                  <m:oMath xmlns:m="http://schemas.openxmlformats.org/officeDocument/2006/math">
                    <m:r>
                      <a:rPr lang="en-US" i="1">
                        <a:latin typeface="Cambria Math"/>
                      </a:rPr>
                      <m:t>𝑡𝑛</m:t>
                    </m:r>
                  </m:oMath>
                </a14:m>
                <a:r>
                  <a:rPr lang="en-US"/>
                  <a:t>: số lượng các liên kết “</a:t>
                </a:r>
                <a:r>
                  <a:rPr lang="en-US" i="1"/>
                  <a:t>negative</a:t>
                </a:r>
                <a:r>
                  <a:rPr lang="en-US"/>
                  <a:t>” được gán nhãn đúng.</a:t>
                </a:r>
              </a:p>
              <a:p>
                <a:pPr lvl="1"/>
                <a14:m>
                  <m:oMath xmlns:m="http://schemas.openxmlformats.org/officeDocument/2006/math">
                    <m:r>
                      <a:rPr lang="en-US" i="1">
                        <a:latin typeface="Cambria Math"/>
                      </a:rPr>
                      <m:t>𝑓𝑝</m:t>
                    </m:r>
                  </m:oMath>
                </a14:m>
                <a:r>
                  <a:rPr lang="en-US"/>
                  <a:t>: số lượng các liên kết “</a:t>
                </a:r>
                <a:r>
                  <a:rPr lang="en-US" i="1"/>
                  <a:t>positive</a:t>
                </a:r>
                <a:r>
                  <a:rPr lang="en-US"/>
                  <a:t>” bị gán nhãn sai.</a:t>
                </a:r>
              </a:p>
              <a:p>
                <a:pPr lvl="1"/>
                <a14:m>
                  <m:oMath xmlns:m="http://schemas.openxmlformats.org/officeDocument/2006/math">
                    <m:r>
                      <a:rPr lang="en-US" i="1">
                        <a:latin typeface="Cambria Math"/>
                      </a:rPr>
                      <m:t>𝑓𝑛</m:t>
                    </m:r>
                  </m:oMath>
                </a14:m>
                <a:r>
                  <a:rPr lang="en-US"/>
                  <a:t>: số lượng các liên kết “</a:t>
                </a:r>
                <a:r>
                  <a:rPr lang="en-US" i="1"/>
                  <a:t>negative</a:t>
                </a:r>
                <a:r>
                  <a:rPr lang="en-US"/>
                  <a:t>” bị gán nhãn sai</a:t>
                </a:r>
                <a:r>
                  <a:rPr lang="en-US" smtClean="0"/>
                  <a:t>.</a:t>
                </a: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9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21</a:t>
            </a:fld>
            <a:endParaRPr lang="en-US"/>
          </a:p>
        </p:txBody>
      </p:sp>
    </p:spTree>
    <p:extLst>
      <p:ext uri="{BB962C8B-B14F-4D97-AF65-F5344CB8AC3E}">
        <p14:creationId xmlns:p14="http://schemas.microsoft.com/office/powerpoint/2010/main" val="214450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4.3. Phương pháp thực nghiệm</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22</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499623601"/>
              </p:ext>
            </p:extLst>
          </p:nvPr>
        </p:nvGraphicFramePr>
        <p:xfrm>
          <a:off x="152400" y="1371603"/>
          <a:ext cx="8153400" cy="4837611"/>
        </p:xfrm>
        <a:graphic>
          <a:graphicData uri="http://schemas.openxmlformats.org/drawingml/2006/table">
            <a:tbl>
              <a:tblPr firstRow="1" bandRow="1">
                <a:tableStyleId>{2D5ABB26-0587-4C30-8999-92F81FD0307C}</a:tableStyleId>
              </a:tblPr>
              <a:tblGrid>
                <a:gridCol w="1219200"/>
                <a:gridCol w="1066800"/>
                <a:gridCol w="1143000"/>
                <a:gridCol w="1295400"/>
                <a:gridCol w="1371600"/>
                <a:gridCol w="1066800"/>
                <a:gridCol w="990600"/>
              </a:tblGrid>
              <a:tr h="631371">
                <a:tc rowSpan="2">
                  <a:txBody>
                    <a:bodyPr/>
                    <a:lstStyle/>
                    <a:p>
                      <a:pPr algn="ctr"/>
                      <a:r>
                        <a:rPr lang="en-US" sz="2000" b="1" smtClean="0">
                          <a:latin typeface="Times New Roman" panose="02020603050405020304" pitchFamily="18" charset="0"/>
                          <a:cs typeface="Times New Roman" panose="02020603050405020304" pitchFamily="18" charset="0"/>
                        </a:rPr>
                        <a:t>Phương pháp</a:t>
                      </a:r>
                      <a:r>
                        <a:rPr lang="en-US" sz="2000" b="1" baseline="0" smtClean="0">
                          <a:latin typeface="Times New Roman" panose="02020603050405020304" pitchFamily="18" charset="0"/>
                          <a:cs typeface="Times New Roman" panose="02020603050405020304" pitchFamily="18" charset="0"/>
                        </a:rPr>
                        <a:t> thực nghiệm</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2">
                  <a:txBody>
                    <a:bodyPr/>
                    <a:lstStyle/>
                    <a:p>
                      <a:pPr algn="ctr"/>
                      <a:r>
                        <a:rPr lang="en-US" sz="2000" b="1" smtClean="0">
                          <a:latin typeface="Times New Roman" panose="02020603050405020304" pitchFamily="18" charset="0"/>
                          <a:cs typeface="Times New Roman" panose="02020603050405020304" pitchFamily="18" charset="0"/>
                        </a:rPr>
                        <a:t>Dữ liệu</a:t>
                      </a:r>
                      <a:r>
                        <a:rPr lang="en-US" sz="2000" b="1" baseline="0" smtClean="0">
                          <a:latin typeface="Times New Roman" panose="02020603050405020304" pitchFamily="18" charset="0"/>
                          <a:cs typeface="Times New Roman" panose="02020603050405020304" pitchFamily="18" charset="0"/>
                        </a:rPr>
                        <a:t> thực nghiệm</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smtClean="0">
                          <a:latin typeface="Times New Roman" panose="02020603050405020304" pitchFamily="18" charset="0"/>
                          <a:cs typeface="Times New Roman" panose="02020603050405020304" pitchFamily="18" charset="0"/>
                        </a:rPr>
                        <a:t>Đặc trưng</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2000" b="1" smtClean="0">
                          <a:latin typeface="Times New Roman" panose="02020603050405020304" pitchFamily="18" charset="0"/>
                          <a:cs typeface="Times New Roman" panose="02020603050405020304" pitchFamily="18" charset="0"/>
                        </a:rPr>
                        <a:t>Phương pháp</a:t>
                      </a:r>
                      <a:r>
                        <a:rPr lang="en-US" sz="2000" b="1" baseline="0" smtClean="0">
                          <a:latin typeface="Times New Roman" panose="02020603050405020304" pitchFamily="18" charset="0"/>
                          <a:cs typeface="Times New Roman" panose="02020603050405020304" pitchFamily="18" charset="0"/>
                        </a:rPr>
                        <a:t> máy học</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371">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smtClean="0">
                          <a:latin typeface="Times New Roman" panose="02020603050405020304" pitchFamily="18" charset="0"/>
                          <a:cs typeface="Times New Roman" panose="02020603050405020304" pitchFamily="18" charset="0"/>
                        </a:rPr>
                        <a:t>Đồ thị</a:t>
                      </a:r>
                      <a:r>
                        <a:rPr lang="en-US" sz="2000" b="1" baseline="0" smtClean="0">
                          <a:latin typeface="Times New Roman" panose="02020603050405020304" pitchFamily="18" charset="0"/>
                          <a:cs typeface="Times New Roman" panose="02020603050405020304" pitchFamily="18" charset="0"/>
                        </a:rPr>
                        <a:t> hỗ trợ</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2000" b="1" smtClean="0">
                          <a:latin typeface="Times New Roman" panose="02020603050405020304" pitchFamily="18" charset="0"/>
                          <a:cs typeface="Times New Roman" panose="02020603050405020304" pitchFamily="18" charset="0"/>
                        </a:rPr>
                        <a:t>Đồ thị</a:t>
                      </a:r>
                      <a:r>
                        <a:rPr lang="en-US" sz="2000" b="1" baseline="0" smtClean="0">
                          <a:latin typeface="Times New Roman" panose="02020603050405020304" pitchFamily="18" charset="0"/>
                          <a:cs typeface="Times New Roman" panose="02020603050405020304" pitchFamily="18" charset="0"/>
                        </a:rPr>
                        <a:t> mục tiêu</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2000" b="1" smtClean="0">
                          <a:latin typeface="Times New Roman" panose="02020603050405020304" pitchFamily="18" charset="0"/>
                          <a:cs typeface="Times New Roman" panose="02020603050405020304" pitchFamily="18" charset="0"/>
                        </a:rPr>
                        <a:t>Explicit</a:t>
                      </a:r>
                      <a:r>
                        <a:rPr lang="en-US" sz="2000" b="1" baseline="0" smtClean="0">
                          <a:latin typeface="Times New Roman" panose="02020603050405020304" pitchFamily="18" charset="0"/>
                          <a:cs typeface="Times New Roman" panose="02020603050405020304" pitchFamily="18" charset="0"/>
                        </a:rPr>
                        <a:t> + Latent</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2000" b="1" smtClean="0">
                          <a:latin typeface="Times New Roman" panose="02020603050405020304" pitchFamily="18" charset="0"/>
                          <a:cs typeface="Times New Roman" panose="02020603050405020304" pitchFamily="18" charset="0"/>
                        </a:rPr>
                        <a:t>Explicit</a:t>
                      </a:r>
                      <a:r>
                        <a:rPr lang="en-US" sz="2000" b="1" baseline="0" smtClean="0">
                          <a:latin typeface="Times New Roman" panose="02020603050405020304" pitchFamily="18" charset="0"/>
                          <a:cs typeface="Times New Roman" panose="02020603050405020304" pitchFamily="18" charset="0"/>
                        </a:rPr>
                        <a:t> + PNR</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2000" b="1" smtClean="0">
                          <a:latin typeface="Times New Roman" panose="02020603050405020304" pitchFamily="18" charset="0"/>
                          <a:cs typeface="Times New Roman" panose="02020603050405020304" pitchFamily="18" charset="0"/>
                        </a:rPr>
                        <a:t>SVM (RBF)</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2000" b="1" smtClean="0">
                          <a:latin typeface="Times New Roman" panose="02020603050405020304" pitchFamily="18" charset="0"/>
                          <a:cs typeface="Times New Roman" panose="02020603050405020304" pitchFamily="18" charset="0"/>
                        </a:rPr>
                        <a:t>TAS</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r h="631371">
                <a:tc>
                  <a:txBody>
                    <a:bodyPr/>
                    <a:lstStyle/>
                    <a:p>
                      <a:pPr algn="ctr"/>
                      <a:r>
                        <a:rPr lang="en-US" sz="2000" b="1" smtClean="0">
                          <a:latin typeface="Times New Roman" panose="02020603050405020304" pitchFamily="18" charset="0"/>
                          <a:cs typeface="Times New Roman" panose="02020603050405020304" pitchFamily="18" charset="0"/>
                        </a:rPr>
                        <a:t>Target</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371">
                <a:tc>
                  <a:txBody>
                    <a:bodyPr/>
                    <a:lstStyle/>
                    <a:p>
                      <a:pPr algn="ctr"/>
                      <a:r>
                        <a:rPr lang="en-US" sz="2000" b="1" smtClean="0">
                          <a:latin typeface="Times New Roman" panose="02020603050405020304" pitchFamily="18" charset="0"/>
                          <a:cs typeface="Times New Roman" panose="02020603050405020304" pitchFamily="18" charset="0"/>
                        </a:rPr>
                        <a:t>Combine</a:t>
                      </a:r>
                      <a:r>
                        <a:rPr lang="en-US" sz="2000" b="1" baseline="0" smtClean="0">
                          <a:latin typeface="Times New Roman" panose="02020603050405020304" pitchFamily="18" charset="0"/>
                          <a:cs typeface="Times New Roman" panose="02020603050405020304" pitchFamily="18" charset="0"/>
                        </a:rPr>
                        <a:t> + Latent</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371">
                <a:tc>
                  <a:txBody>
                    <a:bodyPr/>
                    <a:lstStyle/>
                    <a:p>
                      <a:pPr algn="ctr"/>
                      <a:r>
                        <a:rPr lang="en-US" sz="2000" b="1" smtClean="0">
                          <a:latin typeface="Times New Roman" panose="02020603050405020304" pitchFamily="18" charset="0"/>
                          <a:cs typeface="Times New Roman" panose="02020603050405020304" pitchFamily="18" charset="0"/>
                        </a:rPr>
                        <a:t>TAS + Latent</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371">
                <a:tc>
                  <a:txBody>
                    <a:bodyPr/>
                    <a:lstStyle/>
                    <a:p>
                      <a:pPr algn="ctr"/>
                      <a:r>
                        <a:rPr lang="en-US" sz="2000" b="1" smtClean="0">
                          <a:latin typeface="Times New Roman" panose="02020603050405020304" pitchFamily="18" charset="0"/>
                          <a:cs typeface="Times New Roman" panose="02020603050405020304" pitchFamily="18" charset="0"/>
                        </a:rPr>
                        <a:t>Combine + PNR</a:t>
                      </a:r>
                      <a:endParaRPr lang="en-US" sz="2000" b="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1371">
                <a:tc>
                  <a:txBody>
                    <a:bodyPr/>
                    <a:lstStyle/>
                    <a:p>
                      <a:pPr algn="ctr"/>
                      <a:r>
                        <a:rPr lang="en-US" sz="2000" b="1" smtClean="0">
                          <a:solidFill>
                            <a:srgbClr val="C00000"/>
                          </a:solidFill>
                          <a:latin typeface="Times New Roman" panose="02020603050405020304" pitchFamily="18" charset="0"/>
                          <a:cs typeface="Times New Roman" panose="02020603050405020304" pitchFamily="18" charset="0"/>
                        </a:rPr>
                        <a:t>TAS + PNR</a:t>
                      </a:r>
                      <a:endParaRPr lang="en-US" sz="2000" b="1">
                        <a:solidFill>
                          <a:srgbClr val="C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2000" b="1" smtClean="0">
                          <a:effectLst/>
                          <a:latin typeface="Times New Roman" panose="02020603050405020304" pitchFamily="18" charset="0"/>
                          <a:cs typeface="Times New Roman" panose="02020603050405020304" pitchFamily="18" charset="0"/>
                          <a:sym typeface="Symbol"/>
                        </a:rPr>
                        <a:t></a:t>
                      </a:r>
                      <a:endParaRPr lang="en-US" sz="2000" b="1">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smtClean="0">
                          <a:effectLst/>
                          <a:latin typeface="Times New Roman" panose="02020603050405020304" pitchFamily="18" charset="0"/>
                          <a:cs typeface="Times New Roman" panose="02020603050405020304" pitchFamily="18" charset="0"/>
                          <a:sym typeface="Symbol"/>
                        </a:rPr>
                        <a:t></a:t>
                      </a:r>
                      <a:endParaRPr lang="en-US" sz="2000" b="1" smtClean="0">
                        <a:effectLst/>
                        <a:latin typeface="Times New Roman" panose="02020603050405020304" pitchFamily="18" charset="0"/>
                        <a:ea typeface="Calibri"/>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ounded Rectangle 7"/>
          <p:cNvSpPr/>
          <p:nvPr/>
        </p:nvSpPr>
        <p:spPr>
          <a:xfrm>
            <a:off x="152400" y="2757948"/>
            <a:ext cx="8153400" cy="137160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ounded Rectangle 8"/>
          <p:cNvSpPr/>
          <p:nvPr/>
        </p:nvSpPr>
        <p:spPr>
          <a:xfrm>
            <a:off x="152400" y="3414252"/>
            <a:ext cx="8153400" cy="137160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ounded Rectangle 9"/>
          <p:cNvSpPr/>
          <p:nvPr/>
        </p:nvSpPr>
        <p:spPr>
          <a:xfrm>
            <a:off x="152400" y="4800600"/>
            <a:ext cx="8153400" cy="68580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ounded Rectangle 10"/>
          <p:cNvSpPr/>
          <p:nvPr/>
        </p:nvSpPr>
        <p:spPr>
          <a:xfrm>
            <a:off x="164690" y="3429001"/>
            <a:ext cx="8153400" cy="68580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ounded Rectangle 11"/>
          <p:cNvSpPr/>
          <p:nvPr/>
        </p:nvSpPr>
        <p:spPr>
          <a:xfrm>
            <a:off x="152400" y="5518356"/>
            <a:ext cx="8153400" cy="68580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ounded Rectangle 12"/>
          <p:cNvSpPr/>
          <p:nvPr/>
        </p:nvSpPr>
        <p:spPr>
          <a:xfrm>
            <a:off x="164690" y="4117261"/>
            <a:ext cx="8153400" cy="68580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1443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1" nodeType="clickEffect">
                                  <p:stCondLst>
                                    <p:cond delay="0"/>
                                  </p:stCondLst>
                                  <p:childTnLst>
                                    <p:animEffect transition="out" filter="barn(inVertical)">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xit" presetSubtype="21" fill="hold" grpId="1" nodeType="clickEffect">
                                  <p:stCondLst>
                                    <p:cond delay="0"/>
                                  </p:stCondLst>
                                  <p:childTnLst>
                                    <p:animEffect transition="out" filter="barn(inVertical)">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6" presetClass="exit" presetSubtype="21" fill="hold" grpId="1" nodeType="withEffect">
                                  <p:stCondLst>
                                    <p:cond delay="0"/>
                                  </p:stCondLst>
                                  <p:childTnLst>
                                    <p:animEffect transition="out" filter="barn(inVertical)">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arn(inVertical)">
                                      <p:cBhvr>
                                        <p:cTn id="43" dur="500"/>
                                        <p:tgtEl>
                                          <p:spTgt spid="1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Vertic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xit" presetSubtype="21" fill="hold" grpId="1" nodeType="clickEffect">
                                  <p:stCondLst>
                                    <p:cond delay="0"/>
                                  </p:stCondLst>
                                  <p:childTnLst>
                                    <p:animEffect transition="out" filter="barn(inVertical)">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par>
                                <p:cTn id="52" presetID="16" presetClass="exit" presetSubtype="21" fill="hold" grpId="1" nodeType="withEffect">
                                  <p:stCondLst>
                                    <p:cond delay="0"/>
                                  </p:stCondLst>
                                  <p:childTnLst>
                                    <p:animEffect transition="out" filter="barn(inVertical)">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4.4. Kết quả thực nghiệm</a:t>
            </a:r>
          </a:p>
        </p:txBody>
      </p:sp>
      <p:sp>
        <p:nvSpPr>
          <p:cNvPr id="3" name="Content Placeholder 2"/>
          <p:cNvSpPr>
            <a:spLocks noGrp="1"/>
          </p:cNvSpPr>
          <p:nvPr>
            <p:ph idx="1"/>
          </p:nvPr>
        </p:nvSpPr>
        <p:spPr>
          <a:xfrm>
            <a:off x="105696" y="1219200"/>
            <a:ext cx="8229598" cy="457200"/>
          </a:xfrm>
        </p:spPr>
        <p:txBody>
          <a:bodyPr/>
          <a:lstStyle/>
          <a:p>
            <a:r>
              <a:rPr lang="en-US" smtClean="0"/>
              <a:t>Độ chính xác dự đoán:</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23</a:t>
            </a:fld>
            <a:endParaRPr lang="en-US"/>
          </a:p>
        </p:txBody>
      </p:sp>
      <p:graphicFrame>
        <p:nvGraphicFramePr>
          <p:cNvPr id="7" name="Chart 6"/>
          <p:cNvGraphicFramePr>
            <a:graphicFrameLocks/>
          </p:cNvGraphicFramePr>
          <p:nvPr>
            <p:extLst>
              <p:ext uri="{D42A27DB-BD31-4B8C-83A1-F6EECF244321}">
                <p14:modId xmlns:p14="http://schemas.microsoft.com/office/powerpoint/2010/main" val="3749773513"/>
              </p:ext>
            </p:extLst>
          </p:nvPr>
        </p:nvGraphicFramePr>
        <p:xfrm>
          <a:off x="152400" y="1614488"/>
          <a:ext cx="8153400" cy="5167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752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4.4. Kết quả thực nghiệm</a:t>
            </a:r>
          </a:p>
        </p:txBody>
      </p:sp>
      <p:sp>
        <p:nvSpPr>
          <p:cNvPr id="3" name="Content Placeholder 2"/>
          <p:cNvSpPr>
            <a:spLocks noGrp="1"/>
          </p:cNvSpPr>
          <p:nvPr>
            <p:ph idx="1"/>
          </p:nvPr>
        </p:nvSpPr>
        <p:spPr>
          <a:xfrm>
            <a:off x="105696" y="1219200"/>
            <a:ext cx="8229598" cy="457200"/>
          </a:xfrm>
        </p:spPr>
        <p:txBody>
          <a:bodyPr/>
          <a:lstStyle/>
          <a:p>
            <a:r>
              <a:rPr lang="en-US" smtClean="0"/>
              <a:t>Độ chính xác dự đoán:</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24</a:t>
            </a:fld>
            <a:endParaRPr lang="en-US"/>
          </a:p>
        </p:txBody>
      </p:sp>
      <p:graphicFrame>
        <p:nvGraphicFramePr>
          <p:cNvPr id="7" name="Chart 6"/>
          <p:cNvGraphicFramePr>
            <a:graphicFrameLocks/>
          </p:cNvGraphicFramePr>
          <p:nvPr>
            <p:extLst>
              <p:ext uri="{D42A27DB-BD31-4B8C-83A1-F6EECF244321}">
                <p14:modId xmlns:p14="http://schemas.microsoft.com/office/powerpoint/2010/main" val="50724952"/>
              </p:ext>
            </p:extLst>
          </p:nvPr>
        </p:nvGraphicFramePr>
        <p:xfrm>
          <a:off x="152400" y="1614488"/>
          <a:ext cx="8153400" cy="5167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797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4.4. Kết quả thực nghiệm</a:t>
            </a:r>
          </a:p>
        </p:txBody>
      </p:sp>
      <p:sp>
        <p:nvSpPr>
          <p:cNvPr id="3" name="Content Placeholder 2"/>
          <p:cNvSpPr>
            <a:spLocks noGrp="1"/>
          </p:cNvSpPr>
          <p:nvPr>
            <p:ph idx="1"/>
          </p:nvPr>
        </p:nvSpPr>
        <p:spPr>
          <a:xfrm>
            <a:off x="105696" y="1219200"/>
            <a:ext cx="8229598" cy="457200"/>
          </a:xfrm>
        </p:spPr>
        <p:txBody>
          <a:bodyPr/>
          <a:lstStyle/>
          <a:p>
            <a:r>
              <a:rPr lang="en-US" smtClean="0"/>
              <a:t>Độ chính xác dự đoán:</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25</a:t>
            </a:fld>
            <a:endParaRPr lang="en-US"/>
          </a:p>
        </p:txBody>
      </p:sp>
      <p:graphicFrame>
        <p:nvGraphicFramePr>
          <p:cNvPr id="7" name="Chart 6"/>
          <p:cNvGraphicFramePr>
            <a:graphicFrameLocks/>
          </p:cNvGraphicFramePr>
          <p:nvPr>
            <p:extLst>
              <p:ext uri="{D42A27DB-BD31-4B8C-83A1-F6EECF244321}">
                <p14:modId xmlns:p14="http://schemas.microsoft.com/office/powerpoint/2010/main" val="2791018088"/>
              </p:ext>
            </p:extLst>
          </p:nvPr>
        </p:nvGraphicFramePr>
        <p:xfrm>
          <a:off x="152400" y="1614488"/>
          <a:ext cx="8153400" cy="5167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797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4.4. Kết quả thực nghiệm</a:t>
            </a:r>
          </a:p>
        </p:txBody>
      </p:sp>
      <p:sp>
        <p:nvSpPr>
          <p:cNvPr id="3" name="Content Placeholder 2"/>
          <p:cNvSpPr>
            <a:spLocks noGrp="1"/>
          </p:cNvSpPr>
          <p:nvPr>
            <p:ph idx="1"/>
          </p:nvPr>
        </p:nvSpPr>
        <p:spPr>
          <a:xfrm>
            <a:off x="105696" y="1219200"/>
            <a:ext cx="8229598" cy="457200"/>
          </a:xfrm>
        </p:spPr>
        <p:txBody>
          <a:bodyPr/>
          <a:lstStyle/>
          <a:p>
            <a:r>
              <a:rPr lang="en-US" smtClean="0"/>
              <a:t>Độ chính xác dự đoán:</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26</a:t>
            </a:fld>
            <a:endParaRPr lang="en-US"/>
          </a:p>
        </p:txBody>
      </p:sp>
      <p:graphicFrame>
        <p:nvGraphicFramePr>
          <p:cNvPr id="7" name="Chart 6"/>
          <p:cNvGraphicFramePr>
            <a:graphicFrameLocks/>
          </p:cNvGraphicFramePr>
          <p:nvPr>
            <p:extLst>
              <p:ext uri="{D42A27DB-BD31-4B8C-83A1-F6EECF244321}">
                <p14:modId xmlns:p14="http://schemas.microsoft.com/office/powerpoint/2010/main" val="3835410036"/>
              </p:ext>
            </p:extLst>
          </p:nvPr>
        </p:nvGraphicFramePr>
        <p:xfrm>
          <a:off x="152400" y="1614488"/>
          <a:ext cx="8153400" cy="5167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797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4.4. Kết quả thực nghiệm</a:t>
            </a:r>
          </a:p>
        </p:txBody>
      </p:sp>
      <p:sp>
        <p:nvSpPr>
          <p:cNvPr id="3" name="Content Placeholder 2"/>
          <p:cNvSpPr>
            <a:spLocks noGrp="1"/>
          </p:cNvSpPr>
          <p:nvPr>
            <p:ph idx="1"/>
          </p:nvPr>
        </p:nvSpPr>
        <p:spPr>
          <a:xfrm>
            <a:off x="105696" y="1219200"/>
            <a:ext cx="8229598" cy="1295400"/>
          </a:xfrm>
        </p:spPr>
        <p:txBody>
          <a:bodyPr/>
          <a:lstStyle/>
          <a:p>
            <a:r>
              <a:rPr lang="en-US" b="1" u="sng" smtClean="0"/>
              <a:t>So sánh thời gian thực hiện</a:t>
            </a:r>
            <a:r>
              <a:rPr lang="en-US" smtClean="0"/>
              <a:t>: </a:t>
            </a:r>
            <a:r>
              <a:rPr lang="en-US"/>
              <a:t>E – Epinions, S – Slashdot, W – </a:t>
            </a:r>
            <a:r>
              <a:rPr lang="en-US" smtClean="0"/>
              <a:t>Wiki.</a:t>
            </a:r>
          </a:p>
          <a:p>
            <a:pPr lvl="1"/>
            <a:r>
              <a:rPr lang="en-US" b="1" i="1" smtClean="0"/>
              <a:t>Thời gian rút trích đặc trưng</a:t>
            </a:r>
            <a:r>
              <a:rPr lang="en-US" smtClean="0"/>
              <a:t>:</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27</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629807050"/>
              </p:ext>
            </p:extLst>
          </p:nvPr>
        </p:nvGraphicFramePr>
        <p:xfrm>
          <a:off x="838200" y="2514600"/>
          <a:ext cx="7482345" cy="1645920"/>
        </p:xfrm>
        <a:graphic>
          <a:graphicData uri="http://schemas.openxmlformats.org/drawingml/2006/table">
            <a:tbl>
              <a:tblPr firstRow="1" firstCol="1" bandRow="1">
                <a:tableStyleId>{5940675A-B579-460E-94D1-54222C63F5DA}</a:tableStyleId>
              </a:tblPr>
              <a:tblGrid>
                <a:gridCol w="2189961"/>
                <a:gridCol w="926259"/>
                <a:gridCol w="926259"/>
                <a:gridCol w="796474"/>
                <a:gridCol w="872023"/>
                <a:gridCol w="899346"/>
                <a:gridCol w="872023"/>
              </a:tblGrid>
              <a:tr h="548640">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 </a:t>
                      </a:r>
                      <a:r>
                        <a:rPr lang="en-US" sz="2000" b="1" smtClean="0">
                          <a:effectLst/>
                          <a:latin typeface="Times New Roman" panose="02020603050405020304" pitchFamily="18" charset="0"/>
                          <a:cs typeface="Times New Roman" panose="02020603050405020304" pitchFamily="18" charset="0"/>
                        </a:rPr>
                        <a:t>(phút)</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E – S</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E – W</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 – 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 – W</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W – 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W – S</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r>
              <a:tr h="548640">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Explicit + Latent</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196.71</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147.70</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90.01</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60.64</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43.48</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62.51</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r>
              <a:tr h="548640">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Explicit + PNR</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141.87</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116.04</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48.80</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34.22</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22.87</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34.12</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r>
            </a:tbl>
          </a:graphicData>
        </a:graphic>
      </p:graphicFrame>
      <p:sp>
        <p:nvSpPr>
          <p:cNvPr id="8" name="Content Placeholder 2"/>
          <p:cNvSpPr txBox="1">
            <a:spLocks/>
          </p:cNvSpPr>
          <p:nvPr/>
        </p:nvSpPr>
        <p:spPr>
          <a:xfrm>
            <a:off x="90948" y="4191000"/>
            <a:ext cx="8229598" cy="533400"/>
          </a:xfrm>
          <a:prstGeom prst="rect">
            <a:avLst/>
          </a:prstGeom>
        </p:spPr>
        <p:txBody>
          <a:bodyPr vert="horz" lIns="91440" tIns="45720" rIns="91440" bIns="45720" rtlCol="0">
            <a:normAutofit/>
          </a:bodyPr>
          <a:lstStyle>
            <a:lvl1pPr marL="342900" indent="-228600" algn="just" defTabSz="914400" rtl="0" eaLnBrk="1" latinLnBrk="0" hangingPunct="1">
              <a:spcBef>
                <a:spcPct val="20000"/>
              </a:spcBef>
              <a:buClr>
                <a:schemeClr val="accent1"/>
              </a:buClr>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40080" indent="-228600" algn="just" defTabSz="914400" rtl="0" eaLnBrk="1" latinLnBrk="0" hangingPunct="1">
              <a:spcBef>
                <a:spcPct val="20000"/>
              </a:spcBef>
              <a:buClr>
                <a:schemeClr val="accent2"/>
              </a:buClr>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005840" indent="-228600" algn="just" defTabSz="914400" rtl="0" eaLnBrk="1" latinLnBrk="0" hangingPunct="1">
              <a:spcBef>
                <a:spcPct val="20000"/>
              </a:spcBef>
              <a:buClr>
                <a:schemeClr val="accent3"/>
              </a:buClr>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280160" indent="-228600" algn="just" defTabSz="914400" rtl="0" eaLnBrk="1" latinLnBrk="0" hangingPunct="1">
              <a:spcBef>
                <a:spcPct val="20000"/>
              </a:spcBef>
              <a:buClr>
                <a:schemeClr val="accent4"/>
              </a:buClr>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1554480" indent="-228600" algn="just" defTabSz="914400" rtl="0" eaLnBrk="1" latinLnBrk="0" hangingPunct="1">
              <a:spcBef>
                <a:spcPct val="20000"/>
              </a:spcBef>
              <a:buClr>
                <a:schemeClr val="accent5"/>
              </a:buClr>
              <a:buFont typeface="Arial" pitchFamily="34" charset="0"/>
              <a:buChar char="•"/>
              <a:defRPr sz="1600" kern="1200" baseline="0">
                <a:solidFill>
                  <a:schemeClr val="tx1"/>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lvl="1"/>
            <a:r>
              <a:rPr lang="en-US" b="1" i="1" smtClean="0"/>
              <a:t>Thời gian huấn luyện và kiểm tra dữ liệu</a:t>
            </a:r>
            <a:r>
              <a:rPr lang="en-US" smtClean="0"/>
              <a:t>:</a:t>
            </a: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4263776180"/>
              </p:ext>
            </p:extLst>
          </p:nvPr>
        </p:nvGraphicFramePr>
        <p:xfrm>
          <a:off x="838201" y="4734232"/>
          <a:ext cx="7482345" cy="1371600"/>
        </p:xfrm>
        <a:graphic>
          <a:graphicData uri="http://schemas.openxmlformats.org/drawingml/2006/table">
            <a:tbl>
              <a:tblPr firstRow="1" firstCol="1" bandRow="1">
                <a:tableStyleId>{5940675A-B579-460E-94D1-54222C63F5DA}</a:tableStyleId>
              </a:tblPr>
              <a:tblGrid>
                <a:gridCol w="1623034"/>
                <a:gridCol w="998676"/>
                <a:gridCol w="998676"/>
                <a:gridCol w="998676"/>
                <a:gridCol w="998676"/>
                <a:gridCol w="875078"/>
                <a:gridCol w="989529"/>
              </a:tblGrid>
              <a:tr h="457200">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 </a:t>
                      </a:r>
                      <a:r>
                        <a:rPr lang="en-US" sz="2000" b="1" smtClean="0">
                          <a:effectLst/>
                          <a:latin typeface="Times New Roman" panose="02020603050405020304" pitchFamily="18" charset="0"/>
                          <a:cs typeface="Times New Roman" panose="02020603050405020304" pitchFamily="18" charset="0"/>
                        </a:rPr>
                        <a:t>(phút)</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E – S</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E – W</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 – 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S – W</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W – E</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W – S</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r>
              <a:tr h="457200">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TAS + Latent</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5832.03</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3549.95</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7271.38</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5367.53</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939.63</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a:effectLst/>
                          <a:latin typeface="Times New Roman" panose="02020603050405020304" pitchFamily="18" charset="0"/>
                          <a:cs typeface="Times New Roman" panose="02020603050405020304" pitchFamily="18" charset="0"/>
                        </a:rPr>
                        <a:t>1100.59</a:t>
                      </a:r>
                      <a:endParaRPr lang="en-US" sz="2000">
                        <a:effectLst/>
                        <a:latin typeface="Times New Roman" panose="02020603050405020304" pitchFamily="18" charset="0"/>
                        <a:ea typeface="Calibri"/>
                        <a:cs typeface="Times New Roman" panose="02020603050405020304" pitchFamily="18" charset="0"/>
                      </a:endParaRPr>
                    </a:p>
                  </a:txBody>
                  <a:tcPr marL="68580" marR="68580" marT="0" marB="0" anchor="ctr"/>
                </a:tc>
              </a:tr>
              <a:tr h="457200">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TAS + PNR</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1243.73</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762.93</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1865.63</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1089.94</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268.72</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algn="ctr">
                        <a:spcBef>
                          <a:spcPts val="300"/>
                        </a:spcBef>
                        <a:spcAft>
                          <a:spcPts val="300"/>
                        </a:spcAft>
                      </a:pPr>
                      <a:r>
                        <a:rPr lang="en-US" sz="2000" b="1">
                          <a:effectLst/>
                          <a:latin typeface="Times New Roman" panose="02020603050405020304" pitchFamily="18" charset="0"/>
                          <a:cs typeface="Times New Roman" panose="02020603050405020304" pitchFamily="18" charset="0"/>
                        </a:rPr>
                        <a:t>242.11</a:t>
                      </a:r>
                      <a:endParaRPr lang="en-US" sz="2000" b="1">
                        <a:effectLst/>
                        <a:latin typeface="Times New Roman" panose="02020603050405020304" pitchFamily="18" charset="0"/>
                        <a:ea typeface="Calibri"/>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32477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5. Kết luận và hướng phát triển</a:t>
            </a:r>
            <a:endParaRPr lang="en-US"/>
          </a:p>
        </p:txBody>
      </p:sp>
      <p:sp>
        <p:nvSpPr>
          <p:cNvPr id="3" name="Content Placeholder 2"/>
          <p:cNvSpPr>
            <a:spLocks noGrp="1"/>
          </p:cNvSpPr>
          <p:nvPr>
            <p:ph idx="1"/>
          </p:nvPr>
        </p:nvSpPr>
        <p:spPr/>
        <p:txBody>
          <a:bodyPr vert="horz" lIns="91440" tIns="45720" rIns="91440" bIns="45720" rtlCol="0">
            <a:normAutofit/>
          </a:bodyPr>
          <a:lstStyle/>
          <a:p>
            <a:pPr marL="114300" indent="0">
              <a:buNone/>
            </a:pPr>
            <a:r>
              <a:rPr lang="en-US" sz="3200"/>
              <a:t>5.1. Kết luận</a:t>
            </a:r>
          </a:p>
          <a:p>
            <a:pPr marL="114300" indent="0">
              <a:buNone/>
            </a:pPr>
            <a:r>
              <a:rPr lang="en-US" sz="3200"/>
              <a:t>5.2. Hướng phát triển</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28</a:t>
            </a:fld>
            <a:endParaRPr lang="en-US"/>
          </a:p>
        </p:txBody>
      </p:sp>
    </p:spTree>
    <p:extLst>
      <p:ext uri="{BB962C8B-B14F-4D97-AF65-F5344CB8AC3E}">
        <p14:creationId xmlns:p14="http://schemas.microsoft.com/office/powerpoint/2010/main" val="384748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5.1. Kết luận</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29</a:t>
            </a:fld>
            <a:endParaRPr lang="en-US"/>
          </a:p>
        </p:txBody>
      </p:sp>
      <p:graphicFrame>
        <p:nvGraphicFramePr>
          <p:cNvPr id="7" name="Diagram 6"/>
          <p:cNvGraphicFramePr/>
          <p:nvPr>
            <p:extLst>
              <p:ext uri="{D42A27DB-BD31-4B8C-83A1-F6EECF244321}">
                <p14:modId xmlns:p14="http://schemas.microsoft.com/office/powerpoint/2010/main" val="2501396408"/>
              </p:ext>
            </p:extLst>
          </p:nvPr>
        </p:nvGraphicFramePr>
        <p:xfrm>
          <a:off x="152400" y="1295400"/>
          <a:ext cx="81534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Horizontal Scroll 7"/>
          <p:cNvSpPr/>
          <p:nvPr/>
        </p:nvSpPr>
        <p:spPr>
          <a:xfrm>
            <a:off x="228600" y="3581400"/>
            <a:ext cx="8001000" cy="3200400"/>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just"/>
            <a:r>
              <a:rPr lang="en-US" sz="2200" i="1">
                <a:latin typeface="Times New Roman" panose="02020603050405020304" pitchFamily="18" charset="0"/>
                <a:cs typeface="Times New Roman" panose="02020603050405020304" pitchFamily="18" charset="0"/>
              </a:rPr>
              <a:t>The Nineteenth International Conference on Knowledge-Based and Intelligent Information &amp; Engineering Systems </a:t>
            </a:r>
            <a:r>
              <a:rPr lang="en-US" sz="2200">
                <a:latin typeface="Times New Roman" panose="02020603050405020304" pitchFamily="18" charset="0"/>
                <a:cs typeface="Times New Roman" panose="02020603050405020304" pitchFamily="18" charset="0"/>
              </a:rPr>
              <a:t>(7-9/9/2015, Singapore): Anh-Thu Nguyen-Thi, Phuc Quang Nguyen, Thanh Duc Ngo, Tu-Anh Nguyen-Hoang, “Transfer AdaBoost SVM for Link Prediction in Newly Signed Social Networks using Explicit and PNR Features”.</a:t>
            </a:r>
          </a:p>
        </p:txBody>
      </p:sp>
    </p:spTree>
    <p:extLst>
      <p:ext uri="{BB962C8B-B14F-4D97-AF65-F5344CB8AC3E}">
        <p14:creationId xmlns:p14="http://schemas.microsoft.com/office/powerpoint/2010/main" val="236376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14300" indent="0">
              <a:buNone/>
            </a:pPr>
            <a:r>
              <a:rPr lang="en-US" sz="3200" smtClean="0"/>
              <a:t>1.1</a:t>
            </a:r>
            <a:r>
              <a:rPr lang="en-US" sz="3200"/>
              <a:t>. </a:t>
            </a:r>
            <a:r>
              <a:rPr lang="en-US" sz="3200" smtClean="0"/>
              <a:t>Giới thiệu</a:t>
            </a:r>
            <a:endParaRPr lang="en-US" sz="3200"/>
          </a:p>
          <a:p>
            <a:pPr marL="114300" indent="0">
              <a:buNone/>
            </a:pPr>
            <a:r>
              <a:rPr lang="en-US" sz="3200"/>
              <a:t>1.2. Phát biểu bài toán</a:t>
            </a:r>
          </a:p>
          <a:p>
            <a:pPr marL="114300" indent="0">
              <a:buNone/>
            </a:pPr>
            <a:r>
              <a:rPr lang="en-US" sz="3200" smtClean="0"/>
              <a:t>1.3</a:t>
            </a:r>
            <a:r>
              <a:rPr lang="en-US" sz="3200"/>
              <a:t>. Thách thức của bài toán</a:t>
            </a:r>
          </a:p>
          <a:p>
            <a:pPr marL="114300" indent="0">
              <a:buNone/>
            </a:pPr>
            <a:r>
              <a:rPr lang="en-US" sz="3200"/>
              <a:t>1.4. </a:t>
            </a:r>
            <a:r>
              <a:rPr lang="en-US" sz="3200" smtClean="0"/>
              <a:t>Đối tượng và phạm vi</a:t>
            </a:r>
          </a:p>
          <a:p>
            <a:pPr marL="114300" indent="0">
              <a:buNone/>
            </a:pPr>
            <a:r>
              <a:rPr lang="en-US" sz="3200" smtClean="0"/>
              <a:t>1.5. Mục tiêu</a:t>
            </a:r>
            <a:endParaRPr lang="en-US" sz="3200"/>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a:t>
            </a:fld>
            <a:endParaRPr lang="en-US"/>
          </a:p>
        </p:txBody>
      </p:sp>
      <p:sp>
        <p:nvSpPr>
          <p:cNvPr id="7" name="Title 1"/>
          <p:cNvSpPr>
            <a:spLocks noGrp="1"/>
          </p:cNvSpPr>
          <p:nvPr>
            <p:ph type="title"/>
          </p:nvPr>
        </p:nvSpPr>
        <p:spPr>
          <a:xfrm>
            <a:off x="105696" y="0"/>
            <a:ext cx="8229598" cy="1143000"/>
          </a:xfrm>
        </p:spPr>
        <p:txBody>
          <a:bodyPr vert="horz" lIns="91440" tIns="45720" rIns="91440" bIns="45720" rtlCol="0" anchor="ctr">
            <a:noAutofit/>
          </a:bodyPr>
          <a:lstStyle/>
          <a:p>
            <a:r>
              <a:rPr lang="en-US" smtClean="0"/>
              <a:t>1. Tổng quan</a:t>
            </a:r>
            <a:endParaRPr lang="en-US"/>
          </a:p>
        </p:txBody>
      </p:sp>
    </p:spTree>
    <p:extLst>
      <p:ext uri="{BB962C8B-B14F-4D97-AF65-F5344CB8AC3E}">
        <p14:creationId xmlns:p14="http://schemas.microsoft.com/office/powerpoint/2010/main" val="187335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5.2. Hướng phát triển</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30</a:t>
            </a:fld>
            <a:endParaRPr lang="en-US"/>
          </a:p>
        </p:txBody>
      </p:sp>
      <p:graphicFrame>
        <p:nvGraphicFramePr>
          <p:cNvPr id="7" name="Diagram 6"/>
          <p:cNvGraphicFramePr/>
          <p:nvPr>
            <p:extLst>
              <p:ext uri="{D42A27DB-BD31-4B8C-83A1-F6EECF244321}">
                <p14:modId xmlns:p14="http://schemas.microsoft.com/office/powerpoint/2010/main" val="334267920"/>
              </p:ext>
            </p:extLst>
          </p:nvPr>
        </p:nvGraphicFramePr>
        <p:xfrm>
          <a:off x="152400" y="1219200"/>
          <a:ext cx="8153400" cy="378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10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6. Tài liệu tham khảo</a:t>
            </a:r>
          </a:p>
        </p:txBody>
      </p:sp>
      <p:sp>
        <p:nvSpPr>
          <p:cNvPr id="5" name="Slide Number Placeholder 4"/>
          <p:cNvSpPr>
            <a:spLocks noGrp="1"/>
          </p:cNvSpPr>
          <p:nvPr>
            <p:ph type="sldNum" sz="quarter" idx="12"/>
          </p:nvPr>
        </p:nvSpPr>
        <p:spPr/>
        <p:txBody>
          <a:bodyPr/>
          <a:lstStyle/>
          <a:p>
            <a:fld id="{652170C1-A819-480B-835F-8A44CA426DD7}" type="slidenum">
              <a:rPr lang="en-US" smtClean="0"/>
              <a:pPr/>
              <a:t>31</a:t>
            </a:fld>
            <a:endParaRPr lang="en-US"/>
          </a:p>
        </p:txBody>
      </p:sp>
      <p:sp>
        <p:nvSpPr>
          <p:cNvPr id="6" name="Content Placeholder 5"/>
          <p:cNvSpPr>
            <a:spLocks noGrp="1"/>
          </p:cNvSpPr>
          <p:nvPr>
            <p:ph idx="1"/>
          </p:nvPr>
        </p:nvSpPr>
        <p:spPr/>
        <p:txBody>
          <a:bodyPr>
            <a:noAutofit/>
          </a:bodyPr>
          <a:lstStyle/>
          <a:p>
            <a:pPr marL="114300" indent="0">
              <a:buNone/>
            </a:pPr>
            <a:r>
              <a:rPr lang="en-US" sz="1600"/>
              <a:t>[1</a:t>
            </a:r>
            <a:r>
              <a:rPr lang="en-US" sz="1600" smtClean="0"/>
              <a:t>]. Chiang </a:t>
            </a:r>
            <a:r>
              <a:rPr lang="en-US" sz="1600"/>
              <a:t>K., Nagarajan N., Tewari A., Dhillon I.S. (2011), “Exploiting longer cycles for link prediction in signed networks”, In </a:t>
            </a:r>
            <a:r>
              <a:rPr lang="en-US" sz="1600" i="1"/>
              <a:t>Proceedings of the 20th ACM Conference on Information and Knowledge Management</a:t>
            </a:r>
            <a:r>
              <a:rPr lang="en-US" sz="1600"/>
              <a:t>, 1157-1162</a:t>
            </a:r>
            <a:r>
              <a:rPr lang="en-US" sz="1600" smtClean="0"/>
              <a:t>.</a:t>
            </a:r>
          </a:p>
          <a:p>
            <a:pPr marL="114300" indent="0">
              <a:buNone/>
            </a:pPr>
            <a:r>
              <a:rPr lang="en-US" sz="1600" smtClean="0"/>
              <a:t>[2].</a:t>
            </a:r>
            <a:r>
              <a:rPr lang="en-US" sz="1600"/>
              <a:t> </a:t>
            </a:r>
            <a:r>
              <a:rPr lang="en-US" sz="1600" smtClean="0"/>
              <a:t>Dai </a:t>
            </a:r>
            <a:r>
              <a:rPr lang="en-US" sz="1600"/>
              <a:t>W., Yang Q., Xue G., Yu Y. (2007), “Boosting for Transfer Learning”, </a:t>
            </a:r>
            <a:r>
              <a:rPr lang="en-US" sz="1600" i="1"/>
              <a:t>Proc. 24th Int’l Conf. Machine Learning</a:t>
            </a:r>
            <a:r>
              <a:rPr lang="en-US" sz="1600"/>
              <a:t>, pp. 193-200</a:t>
            </a:r>
            <a:r>
              <a:rPr lang="en-US" sz="1600" smtClean="0"/>
              <a:t>.</a:t>
            </a:r>
            <a:endParaRPr lang="en-US" sz="1600"/>
          </a:p>
          <a:p>
            <a:pPr marL="114300" indent="0">
              <a:buNone/>
            </a:pPr>
            <a:r>
              <a:rPr lang="en-US" sz="1600" smtClean="0"/>
              <a:t>[3]. </a:t>
            </a:r>
            <a:r>
              <a:rPr lang="en-US" sz="1600"/>
              <a:t>Guha R.V., Kumar R., Raghavan P., Tomkins A. (2004), “Propagation of trust and distrust”, In </a:t>
            </a:r>
            <a:r>
              <a:rPr lang="en-US" sz="1600" i="1"/>
              <a:t>Proc. 13th WWW</a:t>
            </a:r>
            <a:r>
              <a:rPr lang="en-US" sz="1600"/>
              <a:t>.</a:t>
            </a:r>
          </a:p>
          <a:p>
            <a:pPr marL="114300" indent="0">
              <a:buNone/>
            </a:pPr>
            <a:r>
              <a:rPr lang="en-US" sz="1600" smtClean="0"/>
              <a:t>[4]. </a:t>
            </a:r>
            <a:r>
              <a:rPr lang="en-US" sz="1600"/>
              <a:t>Kunegis J., Lommatzsch A., Bauckhage C. (2009), “The Slashdot Zoo: Mining a social network with negative edges”, In </a:t>
            </a:r>
            <a:r>
              <a:rPr lang="en-US" sz="1600" i="1"/>
              <a:t>Proc. 18th WWW</a:t>
            </a:r>
            <a:r>
              <a:rPr lang="en-US" sz="1600"/>
              <a:t>, pages 741–750.</a:t>
            </a:r>
          </a:p>
          <a:p>
            <a:pPr marL="114300" indent="0">
              <a:buNone/>
            </a:pPr>
            <a:r>
              <a:rPr lang="en-US" sz="1600" smtClean="0"/>
              <a:t>[5]. </a:t>
            </a:r>
            <a:r>
              <a:rPr lang="en-US" sz="1600"/>
              <a:t>Leskovec J., Huttenlocher D., Kleinberg J. (2010), “Predicting positive and negative links in online social networks”, In </a:t>
            </a:r>
            <a:r>
              <a:rPr lang="en-US" sz="1600" i="1"/>
              <a:t>WWW</a:t>
            </a:r>
            <a:r>
              <a:rPr lang="en-US" sz="1600"/>
              <a:t>, pages 641–650.</a:t>
            </a:r>
          </a:p>
          <a:p>
            <a:pPr marL="114300" indent="0">
              <a:buNone/>
            </a:pPr>
            <a:r>
              <a:rPr lang="en-US" sz="1600" smtClean="0"/>
              <a:t>[6]. </a:t>
            </a:r>
            <a:r>
              <a:rPr lang="en-US" sz="1600"/>
              <a:t>Leskovec J., Huttenlocher D., Kleinberg J. (2010), “Signed networks in social media”, In </a:t>
            </a:r>
            <a:r>
              <a:rPr lang="en-US" sz="1600" i="1"/>
              <a:t>Proc. 28th CHI</a:t>
            </a:r>
            <a:r>
              <a:rPr lang="en-US" sz="1600" smtClean="0"/>
              <a:t>.</a:t>
            </a:r>
          </a:p>
          <a:p>
            <a:pPr marL="114300" indent="0">
              <a:buNone/>
            </a:pPr>
            <a:r>
              <a:rPr lang="en-US" sz="1600" smtClean="0"/>
              <a:t>[7]. Li </a:t>
            </a:r>
            <a:r>
              <a:rPr lang="en-US" sz="1600"/>
              <a:t>X., Wang L., Sung E. (2008), “Adaboost with SVM-based component classifiers”, </a:t>
            </a:r>
            <a:r>
              <a:rPr lang="en-US" sz="1600" i="1"/>
              <a:t>Engineering Applications of Artificial Intelligence</a:t>
            </a:r>
            <a:r>
              <a:rPr lang="en-US" sz="1600" smtClean="0"/>
              <a:t>.</a:t>
            </a:r>
            <a:endParaRPr lang="en-US" sz="1600"/>
          </a:p>
          <a:p>
            <a:pPr marL="114300" indent="0">
              <a:buNone/>
            </a:pPr>
            <a:r>
              <a:rPr lang="en-US" sz="1600" smtClean="0"/>
              <a:t>[8]. </a:t>
            </a:r>
            <a:r>
              <a:rPr lang="en-US" sz="1600"/>
              <a:t>Tuyen H., Thanh V., Bac L. (2013), “A Decision-making based Feature for Link Prediction in Signed Social Networks”, In </a:t>
            </a:r>
            <a:r>
              <a:rPr lang="en-US" sz="1600" i="1"/>
              <a:t>IEEE RIVF</a:t>
            </a:r>
            <a:r>
              <a:rPr lang="en-US" sz="1600"/>
              <a:t>, pp. 169-174.</a:t>
            </a:r>
          </a:p>
          <a:p>
            <a:pPr marL="114300" indent="0">
              <a:buNone/>
            </a:pPr>
            <a:r>
              <a:rPr lang="en-US" sz="1600" smtClean="0"/>
              <a:t>[9]. </a:t>
            </a:r>
            <a:r>
              <a:rPr lang="en-US" sz="1600"/>
              <a:t>Ye J., Cheng H., Zhu Z., Chen M. (2013), “Predicting positive and negative links in signed social networks by transfer learning”, In </a:t>
            </a:r>
            <a:r>
              <a:rPr lang="en-US" sz="1600" i="1"/>
              <a:t>Proceedings of the 22nd international conference on World Wide Web</a:t>
            </a:r>
            <a:r>
              <a:rPr lang="en-US" sz="1600"/>
              <a:t>, International World Wide Web Conferences Steering Committee, pp. 1477–1488</a:t>
            </a:r>
            <a:r>
              <a:rPr lang="en-US" sz="1600" smtClean="0"/>
              <a:t>.</a:t>
            </a:r>
            <a:endParaRPr lang="en-US" sz="1600"/>
          </a:p>
        </p:txBody>
      </p:sp>
    </p:spTree>
    <p:extLst>
      <p:ext uri="{BB962C8B-B14F-4D97-AF65-F5344CB8AC3E}">
        <p14:creationId xmlns:p14="http://schemas.microsoft.com/office/powerpoint/2010/main" val="2947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7. Demo</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32</a:t>
            </a:fld>
            <a:endParaRPr lang="en-US"/>
          </a:p>
        </p:txBody>
      </p:sp>
      <p:pic>
        <p:nvPicPr>
          <p:cNvPr id="7" name="Demo.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6363" y="1497013"/>
            <a:ext cx="8229600" cy="4625975"/>
          </a:xfrm>
        </p:spPr>
      </p:pic>
    </p:spTree>
    <p:extLst>
      <p:ext uri="{BB962C8B-B14F-4D97-AF65-F5344CB8AC3E}">
        <p14:creationId xmlns:p14="http://schemas.microsoft.com/office/powerpoint/2010/main" val="238006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62896" y="1752600"/>
            <a:ext cx="7239000" cy="2590800"/>
          </a:xfrm>
        </p:spPr>
        <p:txBody>
          <a:bodyPr/>
          <a:lstStyle/>
          <a:p>
            <a:r>
              <a:rPr lang="en-US" smtClean="0"/>
              <a:t>Cảm ơn</a:t>
            </a:r>
            <a:br>
              <a:rPr lang="en-US" smtClean="0"/>
            </a:br>
            <a:r>
              <a:rPr lang="en-US" smtClean="0"/>
              <a:t>quý thầy cô vá các anh chị</a:t>
            </a:r>
            <a:br>
              <a:rPr lang="en-US" smtClean="0"/>
            </a:br>
            <a:r>
              <a:rPr lang="en-US" smtClean="0"/>
              <a:t>đã lắng nghe!</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33</a:t>
            </a:fld>
            <a:endParaRPr lang="en-US"/>
          </a:p>
        </p:txBody>
      </p:sp>
      <p:sp>
        <p:nvSpPr>
          <p:cNvPr id="4" name="Date Placeholder 3"/>
          <p:cNvSpPr>
            <a:spLocks noGrp="1"/>
          </p:cNvSpPr>
          <p:nvPr>
            <p:ph type="dt" sz="half" idx="10"/>
          </p:nvPr>
        </p:nvSpPr>
        <p:spPr>
          <a:xfrm>
            <a:off x="5943601" y="6460864"/>
            <a:ext cx="2438399" cy="365760"/>
          </a:xfrm>
        </p:spPr>
        <p:txBody>
          <a:bodyPr/>
          <a:lstStyle/>
          <a:p>
            <a:r>
              <a:rPr lang="en-US" smtClean="0"/>
              <a:t>24/07/2015</a:t>
            </a:r>
            <a:endParaRPr lang="en-US"/>
          </a:p>
        </p:txBody>
      </p:sp>
    </p:spTree>
    <p:extLst>
      <p:ext uri="{BB962C8B-B14F-4D97-AF65-F5344CB8AC3E}">
        <p14:creationId xmlns:p14="http://schemas.microsoft.com/office/powerpoint/2010/main" val="425011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Tận dụng thông tin</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34</a:t>
            </a:fld>
            <a:endParaRPr lang="en-US"/>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5226" y="1162962"/>
            <a:ext cx="2698749" cy="218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394" y="1066800"/>
            <a:ext cx="2359832" cy="238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6" name="Group 55"/>
          <p:cNvGrpSpPr/>
          <p:nvPr/>
        </p:nvGrpSpPr>
        <p:grpSpPr>
          <a:xfrm>
            <a:off x="5646965" y="4058326"/>
            <a:ext cx="1355271" cy="1428074"/>
            <a:chOff x="5644243" y="3639908"/>
            <a:chExt cx="1355271" cy="1428074"/>
          </a:xfrm>
        </p:grpSpPr>
        <p:grpSp>
          <p:nvGrpSpPr>
            <p:cNvPr id="55" name="Group 54"/>
            <p:cNvGrpSpPr/>
            <p:nvPr/>
          </p:nvGrpSpPr>
          <p:grpSpPr>
            <a:xfrm>
              <a:off x="5644243" y="3639908"/>
              <a:ext cx="1355271" cy="381000"/>
              <a:chOff x="5644243" y="3639908"/>
              <a:chExt cx="1355271" cy="381000"/>
            </a:xfrm>
          </p:grpSpPr>
          <p:sp>
            <p:nvSpPr>
              <p:cNvPr id="32" name="Rectangle 31"/>
              <p:cNvSpPr/>
              <p:nvPr/>
            </p:nvSpPr>
            <p:spPr>
              <a:xfrm>
                <a:off x="5644243"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Rectangle 33"/>
              <p:cNvSpPr/>
              <p:nvPr/>
            </p:nvSpPr>
            <p:spPr>
              <a:xfrm>
                <a:off x="5872843"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Rectangle 34"/>
              <p:cNvSpPr/>
              <p:nvPr/>
            </p:nvSpPr>
            <p:spPr>
              <a:xfrm>
                <a:off x="6090557"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 name="Rectangle 35"/>
              <p:cNvSpPr/>
              <p:nvPr/>
            </p:nvSpPr>
            <p:spPr>
              <a:xfrm>
                <a:off x="6319157"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7" name="Rectangle 36"/>
              <p:cNvSpPr/>
              <p:nvPr/>
            </p:nvSpPr>
            <p:spPr>
              <a:xfrm>
                <a:off x="6542314"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8" name="Rectangle 37"/>
              <p:cNvSpPr/>
              <p:nvPr/>
            </p:nvSpPr>
            <p:spPr>
              <a:xfrm>
                <a:off x="6770914"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39" name="TextBox 38"/>
            <p:cNvSpPr txBox="1"/>
            <p:nvPr/>
          </p:nvSpPr>
          <p:spPr>
            <a:xfrm>
              <a:off x="5919107" y="4079429"/>
              <a:ext cx="800100" cy="646331"/>
            </a:xfrm>
            <a:prstGeom prst="rect">
              <a:avLst/>
            </a:prstGeom>
            <a:noFill/>
          </p:spPr>
          <p:txBody>
            <a:bodyPr wrap="square" rtlCol="0">
              <a:spAutoFit/>
            </a:bodyPr>
            <a:lstStyle/>
            <a:p>
              <a:pPr algn="ctr"/>
              <a:r>
                <a:rPr lang="en-US" sz="3600" b="1" smtClean="0">
                  <a:solidFill>
                    <a:schemeClr val="accent1"/>
                  </a:solidFill>
                </a:rPr>
                <a:t>…</a:t>
              </a:r>
              <a:endParaRPr lang="en-US" sz="3600" b="1">
                <a:solidFill>
                  <a:schemeClr val="accent1"/>
                </a:solidFill>
              </a:endParaRPr>
            </a:p>
          </p:txBody>
        </p:sp>
        <p:grpSp>
          <p:nvGrpSpPr>
            <p:cNvPr id="57" name="Group 56"/>
            <p:cNvGrpSpPr/>
            <p:nvPr/>
          </p:nvGrpSpPr>
          <p:grpSpPr>
            <a:xfrm>
              <a:off x="5644243" y="3993016"/>
              <a:ext cx="1355271" cy="381000"/>
              <a:chOff x="5644243" y="3639908"/>
              <a:chExt cx="1355271" cy="381000"/>
            </a:xfrm>
          </p:grpSpPr>
          <p:sp>
            <p:nvSpPr>
              <p:cNvPr id="58" name="Rectangle 57"/>
              <p:cNvSpPr/>
              <p:nvPr/>
            </p:nvSpPr>
            <p:spPr>
              <a:xfrm>
                <a:off x="5644243"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ectangle 58"/>
              <p:cNvSpPr/>
              <p:nvPr/>
            </p:nvSpPr>
            <p:spPr>
              <a:xfrm>
                <a:off x="5872843"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Rectangle 59"/>
              <p:cNvSpPr/>
              <p:nvPr/>
            </p:nvSpPr>
            <p:spPr>
              <a:xfrm>
                <a:off x="6090557"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ectangle 60"/>
              <p:cNvSpPr/>
              <p:nvPr/>
            </p:nvSpPr>
            <p:spPr>
              <a:xfrm>
                <a:off x="6319157"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Rectangle 61"/>
              <p:cNvSpPr/>
              <p:nvPr/>
            </p:nvSpPr>
            <p:spPr>
              <a:xfrm>
                <a:off x="6542314"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Rectangle 62"/>
              <p:cNvSpPr/>
              <p:nvPr/>
            </p:nvSpPr>
            <p:spPr>
              <a:xfrm>
                <a:off x="6770914"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64" name="Group 63"/>
            <p:cNvGrpSpPr/>
            <p:nvPr/>
          </p:nvGrpSpPr>
          <p:grpSpPr>
            <a:xfrm>
              <a:off x="5644243" y="4686982"/>
              <a:ext cx="1355271" cy="381000"/>
              <a:chOff x="5644243" y="3639908"/>
              <a:chExt cx="1355271" cy="381000"/>
            </a:xfrm>
          </p:grpSpPr>
          <p:sp>
            <p:nvSpPr>
              <p:cNvPr id="65" name="Rectangle 64"/>
              <p:cNvSpPr/>
              <p:nvPr/>
            </p:nvSpPr>
            <p:spPr>
              <a:xfrm>
                <a:off x="5644243"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6" name="Rectangle 65"/>
              <p:cNvSpPr/>
              <p:nvPr/>
            </p:nvSpPr>
            <p:spPr>
              <a:xfrm>
                <a:off x="5872843"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Rectangle 66"/>
              <p:cNvSpPr/>
              <p:nvPr/>
            </p:nvSpPr>
            <p:spPr>
              <a:xfrm>
                <a:off x="6090557"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8" name="Rectangle 67"/>
              <p:cNvSpPr/>
              <p:nvPr/>
            </p:nvSpPr>
            <p:spPr>
              <a:xfrm>
                <a:off x="6319157"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Rectangle 68"/>
              <p:cNvSpPr/>
              <p:nvPr/>
            </p:nvSpPr>
            <p:spPr>
              <a:xfrm>
                <a:off x="6542314"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Rectangle 69"/>
              <p:cNvSpPr/>
              <p:nvPr/>
            </p:nvSpPr>
            <p:spPr>
              <a:xfrm>
                <a:off x="6770914" y="3639908"/>
                <a:ext cx="2286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72" name="TextBox 71"/>
          <p:cNvSpPr txBox="1"/>
          <p:nvPr/>
        </p:nvSpPr>
        <p:spPr>
          <a:xfrm>
            <a:off x="4680858" y="5562600"/>
            <a:ext cx="3276600" cy="830997"/>
          </a:xfrm>
          <a:prstGeom prst="rect">
            <a:avLst/>
          </a:prstGeom>
          <a:noFill/>
        </p:spPr>
        <p:txBody>
          <a:bodyPr wrap="square" rtlCol="0" anchor="ctr">
            <a:spAutoFit/>
          </a:bodyPr>
          <a:lstStyle/>
          <a:p>
            <a:pPr algn="ctr"/>
            <a:r>
              <a:rPr lang="en-US" sz="2400" smtClean="0">
                <a:latin typeface="Times New Roman" panose="02020603050405020304" pitchFamily="18" charset="0"/>
                <a:cs typeface="Times New Roman" panose="02020603050405020304" pitchFamily="18" charset="0"/>
              </a:rPr>
              <a:t>Vector đặc trưng</a:t>
            </a:r>
          </a:p>
          <a:p>
            <a:pPr algn="ctr"/>
            <a:r>
              <a:rPr lang="en-US" sz="2400" smtClean="0">
                <a:latin typeface="Times New Roman" panose="02020603050405020304" pitchFamily="18" charset="0"/>
                <a:cs typeface="Times New Roman" panose="02020603050405020304" pitchFamily="18" charset="0"/>
              </a:rPr>
              <a:t>(quy luật tâm lý bầy đàn)</a:t>
            </a:r>
            <a:endParaRPr lang="en-US" sz="2400">
              <a:latin typeface="Times New Roman" panose="02020603050405020304" pitchFamily="18" charset="0"/>
              <a:cs typeface="Times New Roman" panose="02020603050405020304" pitchFamily="18" charset="0"/>
            </a:endParaRPr>
          </a:p>
        </p:txBody>
      </p:sp>
      <p:sp>
        <p:nvSpPr>
          <p:cNvPr id="73" name="Down Arrow 72"/>
          <p:cNvSpPr/>
          <p:nvPr/>
        </p:nvSpPr>
        <p:spPr>
          <a:xfrm>
            <a:off x="6150429" y="3276600"/>
            <a:ext cx="334736" cy="6096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4" name="Folded Corner 73"/>
          <p:cNvSpPr/>
          <p:nvPr/>
        </p:nvSpPr>
        <p:spPr>
          <a:xfrm>
            <a:off x="1373908" y="5295900"/>
            <a:ext cx="1598803" cy="1097696"/>
          </a:xfrm>
          <a:prstGeom prst="foldedCorne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smtClean="0">
                <a:latin typeface="Times New Roman" panose="02020603050405020304" pitchFamily="18" charset="0"/>
                <a:cs typeface="Times New Roman" panose="02020603050405020304" pitchFamily="18" charset="0"/>
              </a:rPr>
              <a:t>Mô hình dự đoán</a:t>
            </a:r>
            <a:endParaRPr lang="en-US" sz="2800">
              <a:latin typeface="Times New Roman" panose="02020603050405020304" pitchFamily="18" charset="0"/>
              <a:cs typeface="Times New Roman" panose="02020603050405020304" pitchFamily="18" charset="0"/>
            </a:endParaRPr>
          </a:p>
        </p:txBody>
      </p:sp>
      <p:sp>
        <p:nvSpPr>
          <p:cNvPr id="76" name="Down Arrow 75"/>
          <p:cNvSpPr/>
          <p:nvPr/>
        </p:nvSpPr>
        <p:spPr>
          <a:xfrm rot="5400000">
            <a:off x="3874861" y="5239203"/>
            <a:ext cx="334736" cy="122645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TextBox 76"/>
          <p:cNvSpPr txBox="1"/>
          <p:nvPr/>
        </p:nvSpPr>
        <p:spPr>
          <a:xfrm>
            <a:off x="3167742" y="5220677"/>
            <a:ext cx="1752600" cy="461665"/>
          </a:xfrm>
          <a:prstGeom prst="rect">
            <a:avLst/>
          </a:prstGeom>
          <a:noFill/>
        </p:spPr>
        <p:txBody>
          <a:bodyPr wrap="square" rtlCol="0" anchor="ctr">
            <a:spAutoFit/>
          </a:bodyPr>
          <a:lstStyle/>
          <a:p>
            <a:pPr algn="ctr"/>
            <a:r>
              <a:rPr lang="en-US" sz="2400" smtClean="0">
                <a:latin typeface="Times New Roman" panose="02020603050405020304" pitchFamily="18" charset="0"/>
                <a:cs typeface="Times New Roman" panose="02020603050405020304" pitchFamily="18" charset="0"/>
              </a:rPr>
              <a:t>Huấn luyện</a:t>
            </a:r>
            <a:endParaRPr lang="en-US" sz="2400">
              <a:latin typeface="Times New Roman" panose="02020603050405020304" pitchFamily="18" charset="0"/>
              <a:cs typeface="Times New Roman" panose="02020603050405020304" pitchFamily="18" charset="0"/>
            </a:endParaRPr>
          </a:p>
        </p:txBody>
      </p:sp>
      <p:sp>
        <p:nvSpPr>
          <p:cNvPr id="78" name="Down Arrow 77"/>
          <p:cNvSpPr/>
          <p:nvPr/>
        </p:nvSpPr>
        <p:spPr>
          <a:xfrm rot="10800000">
            <a:off x="2005942" y="3574142"/>
            <a:ext cx="334736" cy="122645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TextBox 78"/>
          <p:cNvSpPr txBox="1"/>
          <p:nvPr/>
        </p:nvSpPr>
        <p:spPr>
          <a:xfrm>
            <a:off x="1219200" y="3764614"/>
            <a:ext cx="914400" cy="830997"/>
          </a:xfrm>
          <a:prstGeom prst="rect">
            <a:avLst/>
          </a:prstGeom>
          <a:noFill/>
        </p:spPr>
        <p:txBody>
          <a:bodyPr wrap="square" rtlCol="0" anchor="ctr">
            <a:spAutoFit/>
          </a:bodyPr>
          <a:lstStyle/>
          <a:p>
            <a:pPr algn="ctr"/>
            <a:r>
              <a:rPr lang="en-US" sz="2400" smtClean="0">
                <a:latin typeface="Times New Roman" panose="02020603050405020304" pitchFamily="18" charset="0"/>
                <a:cs typeface="Times New Roman" panose="02020603050405020304" pitchFamily="18" charset="0"/>
              </a:rPr>
              <a:t>Dự đoán</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87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Slashdot</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48" y="1371600"/>
            <a:ext cx="8153400" cy="428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292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Đặc trưng explicit</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Trong đồ thị có hướng, xét cạnh </a:t>
                </a:r>
                <a14:m>
                  <m:oMath xmlns:m="http://schemas.openxmlformats.org/officeDocument/2006/math">
                    <m:r>
                      <a:rPr lang="en-US">
                        <a:latin typeface="Cambria Math"/>
                      </a:rPr>
                      <m:t>𝑒</m:t>
                    </m:r>
                    <m:r>
                      <a:rPr lang="en-US">
                        <a:latin typeface="Cambria Math"/>
                      </a:rPr>
                      <m:t>=(</m:t>
                    </m:r>
                    <m:r>
                      <a:rPr lang="en-US">
                        <a:latin typeface="Cambria Math"/>
                      </a:rPr>
                      <m:t>𝑢</m:t>
                    </m:r>
                    <m:r>
                      <a:rPr lang="en-US">
                        <a:latin typeface="Cambria Math"/>
                      </a:rPr>
                      <m:t>,</m:t>
                    </m:r>
                    <m:r>
                      <a:rPr lang="en-US">
                        <a:latin typeface="Cambria Math"/>
                      </a:rPr>
                      <m:t>𝑣</m:t>
                    </m:r>
                    <m:r>
                      <a:rPr lang="en-US">
                        <a:latin typeface="Cambria Math"/>
                      </a:rPr>
                      <m:t>)</m:t>
                    </m:r>
                  </m:oMath>
                </a14:m>
                <a:r>
                  <a:rPr lang="en-US"/>
                  <a:t> xuất phát từ đỉnh </a:t>
                </a:r>
                <a14:m>
                  <m:oMath xmlns:m="http://schemas.openxmlformats.org/officeDocument/2006/math">
                    <m:r>
                      <a:rPr lang="en-US">
                        <a:latin typeface="Cambria Math"/>
                      </a:rPr>
                      <m:t>𝑢</m:t>
                    </m:r>
                  </m:oMath>
                </a14:m>
                <a:r>
                  <a:rPr lang="en-US"/>
                  <a:t> đến đỉnh </a:t>
                </a:r>
                <a14:m>
                  <m:oMath xmlns:m="http://schemas.openxmlformats.org/officeDocument/2006/math">
                    <m:r>
                      <a:rPr lang="en-US">
                        <a:latin typeface="Cambria Math"/>
                      </a:rPr>
                      <m:t>𝑣</m:t>
                    </m:r>
                  </m:oMath>
                </a14:m>
                <a:r>
                  <a:rPr lang="en-US"/>
                  <a:t>. Đặc trưng </a:t>
                </a:r>
                <a:r>
                  <a:rPr lang="en-US" b="1" i="1"/>
                  <a:t>explicit</a:t>
                </a:r>
                <a:r>
                  <a:rPr lang="en-US"/>
                  <a:t> của cạnh </a:t>
                </a:r>
                <a14:m>
                  <m:oMath xmlns:m="http://schemas.openxmlformats.org/officeDocument/2006/math">
                    <m:r>
                      <a:rPr lang="en-US">
                        <a:latin typeface="Cambria Math"/>
                      </a:rPr>
                      <m:t>𝑒</m:t>
                    </m:r>
                  </m:oMath>
                </a14:m>
                <a:r>
                  <a:rPr lang="en-US"/>
                  <a:t> bao gồm 4 đặc trưng cơ bản sau:</a:t>
                </a:r>
              </a:p>
              <a:p>
                <a:pPr lvl="1"/>
                <a:r>
                  <a:rPr lang="en-US"/>
                  <a:t>Độ đo của đỉnh: </a:t>
                </a:r>
                <a14:m>
                  <m:oMath xmlns:m="http://schemas.openxmlformats.org/officeDocument/2006/math">
                    <m:r>
                      <a:rPr lang="en-US">
                        <a:latin typeface="Cambria Math"/>
                      </a:rPr>
                      <m:t>𝑑𝑒𝑔𝑜𝑢𝑡</m:t>
                    </m:r>
                    <m:r>
                      <a:rPr lang="en-US">
                        <a:latin typeface="Cambria Math"/>
                      </a:rPr>
                      <m:t>(</m:t>
                    </m:r>
                    <m:r>
                      <a:rPr lang="en-US">
                        <a:latin typeface="Cambria Math"/>
                      </a:rPr>
                      <m:t>𝑢</m:t>
                    </m:r>
                    <m:r>
                      <a:rPr lang="en-US">
                        <a:latin typeface="Cambria Math"/>
                      </a:rPr>
                      <m:t>)</m:t>
                    </m:r>
                  </m:oMath>
                </a14:m>
                <a:r>
                  <a:rPr lang="en-US"/>
                  <a:t>, </a:t>
                </a:r>
                <a14:m>
                  <m:oMath xmlns:m="http://schemas.openxmlformats.org/officeDocument/2006/math">
                    <m:r>
                      <a:rPr lang="en-US">
                        <a:latin typeface="Cambria Math"/>
                      </a:rPr>
                      <m:t>𝑑𝑒𝑔𝑖𝑛</m:t>
                    </m:r>
                    <m:r>
                      <a:rPr lang="en-US">
                        <a:latin typeface="Cambria Math"/>
                      </a:rPr>
                      <m:t>(</m:t>
                    </m:r>
                    <m:r>
                      <a:rPr lang="en-US">
                        <a:latin typeface="Cambria Math"/>
                      </a:rPr>
                      <m:t>𝑣</m:t>
                    </m:r>
                    <m:r>
                      <a:rPr lang="en-US">
                        <a:latin typeface="Cambria Math"/>
                      </a:rPr>
                      <m:t>)</m:t>
                    </m:r>
                  </m:oMath>
                </a14:m>
                <a:endParaRPr lang="en-US"/>
              </a:p>
              <a:p>
                <a:pPr lvl="1"/>
                <a:r>
                  <a:rPr lang="en-US"/>
                  <a:t>Độ trung tâm của đỉnh: </a:t>
                </a:r>
                <a14:m>
                  <m:oMath xmlns:m="http://schemas.openxmlformats.org/officeDocument/2006/math">
                    <m:sSub>
                      <m:sSubPr>
                        <m:ctrlPr>
                          <a:rPr lang="en-US" i="1">
                            <a:latin typeface="Cambria Math"/>
                          </a:rPr>
                        </m:ctrlPr>
                      </m:sSubPr>
                      <m:e>
                        <m:r>
                          <a:rPr lang="en-US">
                            <a:latin typeface="Cambria Math"/>
                          </a:rPr>
                          <m:t>𝑓</m:t>
                        </m:r>
                      </m:e>
                      <m:sub>
                        <m:r>
                          <a:rPr lang="en-US">
                            <a:latin typeface="Cambria Math"/>
                          </a:rPr>
                          <m:t>𝑏𝑐</m:t>
                        </m:r>
                      </m:sub>
                    </m:sSub>
                    <m:r>
                      <a:rPr lang="en-US">
                        <a:latin typeface="Cambria Math"/>
                      </a:rPr>
                      <m:t>(</m:t>
                    </m:r>
                    <m:r>
                      <a:rPr lang="en-US">
                        <a:latin typeface="Cambria Math"/>
                      </a:rPr>
                      <m:t>𝑢</m:t>
                    </m:r>
                    <m:r>
                      <a:rPr lang="en-US">
                        <a:latin typeface="Cambria Math"/>
                      </a:rPr>
                      <m:t>)</m:t>
                    </m:r>
                  </m:oMath>
                </a14:m>
                <a:r>
                  <a:rPr lang="en-US"/>
                  <a:t>, </a:t>
                </a:r>
                <a14:m>
                  <m:oMath xmlns:m="http://schemas.openxmlformats.org/officeDocument/2006/math">
                    <m:sSub>
                      <m:sSubPr>
                        <m:ctrlPr>
                          <a:rPr lang="en-US" i="1">
                            <a:latin typeface="Cambria Math"/>
                          </a:rPr>
                        </m:ctrlPr>
                      </m:sSubPr>
                      <m:e>
                        <m:r>
                          <a:rPr lang="en-US">
                            <a:latin typeface="Cambria Math"/>
                          </a:rPr>
                          <m:t>𝑓</m:t>
                        </m:r>
                      </m:e>
                      <m:sub>
                        <m:r>
                          <a:rPr lang="en-US">
                            <a:latin typeface="Cambria Math"/>
                          </a:rPr>
                          <m:t>𝑏𝑐</m:t>
                        </m:r>
                      </m:sub>
                    </m:sSub>
                    <m:r>
                      <a:rPr lang="en-US">
                        <a:latin typeface="Cambria Math"/>
                      </a:rPr>
                      <m:t>(</m:t>
                    </m:r>
                    <m:r>
                      <a:rPr lang="en-US">
                        <a:latin typeface="Cambria Math"/>
                      </a:rPr>
                      <m:t>𝑣</m:t>
                    </m:r>
                    <m:r>
                      <a:rPr lang="en-US">
                        <a:latin typeface="Cambria Math"/>
                      </a:rPr>
                      <m:t>)</m:t>
                    </m:r>
                  </m:oMath>
                </a14:m>
                <a:endParaRPr lang="en-US"/>
              </a:p>
              <a:p>
                <a:pPr lvl="1"/>
                <a:r>
                  <a:rPr lang="en-US"/>
                  <a:t>Số lượng bộ ba: </a:t>
                </a:r>
                <a14:m>
                  <m:oMath xmlns:m="http://schemas.openxmlformats.org/officeDocument/2006/math">
                    <m:sSub>
                      <m:sSubPr>
                        <m:ctrlPr>
                          <a:rPr lang="en-US" i="1">
                            <a:latin typeface="Cambria Math"/>
                          </a:rPr>
                        </m:ctrlPr>
                      </m:sSubPr>
                      <m:e>
                        <m:r>
                          <a:rPr lang="en-US">
                            <a:latin typeface="Cambria Math"/>
                          </a:rPr>
                          <m:t>𝑓</m:t>
                        </m:r>
                      </m:e>
                      <m:sub>
                        <m:r>
                          <a:rPr lang="en-US">
                            <a:latin typeface="Cambria Math"/>
                          </a:rPr>
                          <m:t>𝐹𝐹</m:t>
                        </m:r>
                      </m:sub>
                    </m:sSub>
                    <m:r>
                      <a:rPr lang="en-US">
                        <a:latin typeface="Cambria Math"/>
                      </a:rPr>
                      <m:t>, </m:t>
                    </m:r>
                    <m:sSub>
                      <m:sSubPr>
                        <m:ctrlPr>
                          <a:rPr lang="en-US" i="1">
                            <a:latin typeface="Cambria Math"/>
                          </a:rPr>
                        </m:ctrlPr>
                      </m:sSubPr>
                      <m:e>
                        <m:r>
                          <a:rPr lang="en-US">
                            <a:latin typeface="Cambria Math"/>
                          </a:rPr>
                          <m:t>𝑓</m:t>
                        </m:r>
                      </m:e>
                      <m:sub>
                        <m:r>
                          <a:rPr lang="en-US">
                            <a:latin typeface="Cambria Math"/>
                          </a:rPr>
                          <m:t>𝐹𝐵</m:t>
                        </m:r>
                      </m:sub>
                    </m:sSub>
                    <m:r>
                      <a:rPr lang="en-US">
                        <a:latin typeface="Cambria Math"/>
                      </a:rPr>
                      <m:t>, </m:t>
                    </m:r>
                    <m:sSub>
                      <m:sSubPr>
                        <m:ctrlPr>
                          <a:rPr lang="en-US" i="1">
                            <a:latin typeface="Cambria Math"/>
                          </a:rPr>
                        </m:ctrlPr>
                      </m:sSubPr>
                      <m:e>
                        <m:r>
                          <a:rPr lang="en-US">
                            <a:latin typeface="Cambria Math"/>
                          </a:rPr>
                          <m:t>𝑓</m:t>
                        </m:r>
                      </m:e>
                      <m:sub>
                        <m:r>
                          <a:rPr lang="en-US">
                            <a:latin typeface="Cambria Math"/>
                          </a:rPr>
                          <m:t>𝐵𝐹</m:t>
                        </m:r>
                      </m:sub>
                    </m:sSub>
                    <m:r>
                      <a:rPr lang="en-US">
                        <a:latin typeface="Cambria Math"/>
                      </a:rPr>
                      <m:t>, </m:t>
                    </m:r>
                    <m:sSub>
                      <m:sSubPr>
                        <m:ctrlPr>
                          <a:rPr lang="en-US" i="1">
                            <a:latin typeface="Cambria Math"/>
                          </a:rPr>
                        </m:ctrlPr>
                      </m:sSubPr>
                      <m:e>
                        <m:r>
                          <a:rPr lang="en-US">
                            <a:latin typeface="Cambria Math"/>
                          </a:rPr>
                          <m:t>𝑓</m:t>
                        </m:r>
                      </m:e>
                      <m:sub>
                        <m:r>
                          <a:rPr lang="en-US">
                            <a:latin typeface="Cambria Math"/>
                          </a:rPr>
                          <m:t>𝐵𝐵</m:t>
                        </m:r>
                      </m:sub>
                    </m:sSub>
                  </m:oMath>
                </a14:m>
                <a:endParaRPr lang="en-US"/>
              </a:p>
              <a:p>
                <a:pPr lvl="1"/>
                <a:r>
                  <a:rPr lang="en-US"/>
                  <a:t>Số láng giềng chung: </a:t>
                </a:r>
                <a14:m>
                  <m:oMath xmlns:m="http://schemas.openxmlformats.org/officeDocument/2006/math">
                    <m:sSub>
                      <m:sSubPr>
                        <m:ctrlPr>
                          <a:rPr lang="en-US" i="1">
                            <a:latin typeface="Cambria Math"/>
                          </a:rPr>
                        </m:ctrlPr>
                      </m:sSubPr>
                      <m:e>
                        <m:r>
                          <a:rPr lang="en-US">
                            <a:latin typeface="Cambria Math"/>
                          </a:rPr>
                          <m:t>𝑓</m:t>
                        </m:r>
                      </m:e>
                      <m:sub>
                        <m:r>
                          <a:rPr lang="en-US">
                            <a:latin typeface="Cambria Math"/>
                          </a:rPr>
                          <m:t>𝑒𝑏</m:t>
                        </m:r>
                      </m:sub>
                    </m:sSub>
                    <m:r>
                      <a:rPr lang="en-US">
                        <a:latin typeface="Cambria Math"/>
                      </a:rPr>
                      <m:t>(</m:t>
                    </m:r>
                    <m:r>
                      <a:rPr lang="en-US">
                        <a:latin typeface="Cambria Math"/>
                      </a:rPr>
                      <m:t>𝑒</m:t>
                    </m:r>
                    <m:r>
                      <a:rPr lang="en-US">
                        <a:latin typeface="Cambria Math"/>
                      </a:rPr>
                      <m:t>)</m:t>
                    </m:r>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941" r="-11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36</a:t>
            </a:fld>
            <a:endParaRPr lang="en-US"/>
          </a:p>
        </p:txBody>
      </p:sp>
    </p:spTree>
    <p:extLst>
      <p:ext uri="{BB962C8B-B14F-4D97-AF65-F5344CB8AC3E}">
        <p14:creationId xmlns:p14="http://schemas.microsoft.com/office/powerpoint/2010/main" val="395939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Đặc trưng explicit</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smtClean="0"/>
                  <a:t>Độ đo của đỉnh</a:t>
                </a:r>
              </a:p>
              <a:p>
                <a:pPr lvl="1"/>
                <a14:m>
                  <m:oMath xmlns:m="http://schemas.openxmlformats.org/officeDocument/2006/math">
                    <m:r>
                      <a:rPr lang="en-US" i="1">
                        <a:latin typeface="Cambria Math"/>
                      </a:rPr>
                      <m:t>𝑑𝑒𝑔𝑜𝑢𝑡</m:t>
                    </m:r>
                    <m:r>
                      <a:rPr lang="en-US" i="1">
                        <a:latin typeface="Cambria Math"/>
                      </a:rPr>
                      <m:t>(</m:t>
                    </m:r>
                    <m:r>
                      <a:rPr lang="en-US" i="1">
                        <a:latin typeface="Cambria Math"/>
                      </a:rPr>
                      <m:t>𝑢</m:t>
                    </m:r>
                    <m:r>
                      <a:rPr lang="en-US" i="1">
                        <a:latin typeface="Cambria Math"/>
                      </a:rPr>
                      <m:t>)</m:t>
                    </m:r>
                  </m:oMath>
                </a14:m>
                <a:r>
                  <a:rPr lang="en-US"/>
                  <a:t>: số cạnh đi từ đỉnh </a:t>
                </a:r>
                <a14:m>
                  <m:oMath xmlns:m="http://schemas.openxmlformats.org/officeDocument/2006/math">
                    <m:r>
                      <a:rPr lang="en-US" i="1">
                        <a:latin typeface="Cambria Math"/>
                      </a:rPr>
                      <m:t>𝑢</m:t>
                    </m:r>
                  </m:oMath>
                </a14:m>
                <a:r>
                  <a:rPr lang="en-US"/>
                  <a:t>.</a:t>
                </a:r>
              </a:p>
              <a:p>
                <a:pPr lvl="1"/>
                <a14:m>
                  <m:oMath xmlns:m="http://schemas.openxmlformats.org/officeDocument/2006/math">
                    <m:r>
                      <a:rPr lang="en-US" i="1">
                        <a:latin typeface="Cambria Math"/>
                      </a:rPr>
                      <m:t>𝑑𝑒𝑔𝑖𝑛</m:t>
                    </m:r>
                    <m:r>
                      <a:rPr lang="en-US" i="1">
                        <a:latin typeface="Cambria Math"/>
                      </a:rPr>
                      <m:t>(</m:t>
                    </m:r>
                    <m:r>
                      <a:rPr lang="en-US" i="1">
                        <a:latin typeface="Cambria Math"/>
                      </a:rPr>
                      <m:t>𝑣</m:t>
                    </m:r>
                    <m:r>
                      <a:rPr lang="en-US" i="1">
                        <a:latin typeface="Cambria Math"/>
                      </a:rPr>
                      <m:t>)</m:t>
                    </m:r>
                  </m:oMath>
                </a14:m>
                <a:r>
                  <a:rPr lang="en-US"/>
                  <a:t>: số cạnh đi vào đỉnh </a:t>
                </a:r>
                <a14:m>
                  <m:oMath xmlns:m="http://schemas.openxmlformats.org/officeDocument/2006/math">
                    <m:r>
                      <a:rPr lang="en-US" i="1">
                        <a:latin typeface="Cambria Math"/>
                      </a:rPr>
                      <m:t>𝑣</m:t>
                    </m:r>
                  </m:oMath>
                </a14:m>
                <a:r>
                  <a:rPr lang="en-US" smtClean="0"/>
                  <a:t>.</a:t>
                </a:r>
                <a:endParaRPr lang="en-US"/>
              </a:p>
              <a:p>
                <a:r>
                  <a:rPr lang="en-US" b="1" smtClean="0"/>
                  <a:t>Độ trung tâm của đỉnh</a:t>
                </a:r>
              </a:p>
              <a:p>
                <a:pPr lvl="1"/>
                <a14:m>
                  <m:oMath xmlns:m="http://schemas.openxmlformats.org/officeDocument/2006/math">
                    <m:sSub>
                      <m:sSubPr>
                        <m:ctrlPr>
                          <a:rPr lang="en-US" i="1">
                            <a:latin typeface="Cambria Math"/>
                          </a:rPr>
                        </m:ctrlPr>
                      </m:sSubPr>
                      <m:e>
                        <m:r>
                          <m:rPr>
                            <m:sty m:val="p"/>
                          </m:rPr>
                          <a:rPr lang="en-US">
                            <a:latin typeface="Cambria Math"/>
                          </a:rPr>
                          <m:t>f</m:t>
                        </m:r>
                      </m:e>
                      <m:sub>
                        <m:r>
                          <m:rPr>
                            <m:sty m:val="p"/>
                          </m:rPr>
                          <a:rPr lang="en-US">
                            <a:latin typeface="Cambria Math"/>
                          </a:rPr>
                          <m:t>bc</m:t>
                        </m:r>
                      </m:sub>
                    </m:sSub>
                    <m:d>
                      <m:dPr>
                        <m:ctrlPr>
                          <a:rPr lang="en-US" i="1">
                            <a:latin typeface="Cambria Math"/>
                          </a:rPr>
                        </m:ctrlPr>
                      </m:dPr>
                      <m:e>
                        <m:r>
                          <m:rPr>
                            <m:sty m:val="p"/>
                          </m:rPr>
                          <a:rPr lang="en-US">
                            <a:latin typeface="Cambria Math"/>
                          </a:rPr>
                          <m:t>v</m:t>
                        </m:r>
                      </m:e>
                    </m:d>
                    <m:r>
                      <a:rPr lang="en-US">
                        <a:latin typeface="Cambria Math"/>
                      </a:rPr>
                      <m:t>=</m:t>
                    </m:r>
                    <m:nary>
                      <m:naryPr>
                        <m:chr m:val="∑"/>
                        <m:limLoc m:val="undOvr"/>
                        <m:supHide m:val="on"/>
                        <m:ctrlPr>
                          <a:rPr lang="en-US" i="1">
                            <a:latin typeface="Cambria Math"/>
                          </a:rPr>
                        </m:ctrlPr>
                      </m:naryPr>
                      <m:sub>
                        <m:r>
                          <m:rPr>
                            <m:sty m:val="p"/>
                          </m:rPr>
                          <a:rPr lang="en-US">
                            <a:latin typeface="Cambria Math"/>
                          </a:rPr>
                          <m:t>i</m:t>
                        </m:r>
                        <m:r>
                          <a:rPr lang="en-US">
                            <a:latin typeface="Cambria Math"/>
                          </a:rPr>
                          <m:t>≠</m:t>
                        </m:r>
                        <m:r>
                          <m:rPr>
                            <m:sty m:val="p"/>
                          </m:rPr>
                          <a:rPr lang="en-US">
                            <a:latin typeface="Cambria Math"/>
                          </a:rPr>
                          <m:t>v</m:t>
                        </m:r>
                        <m:r>
                          <a:rPr lang="en-US">
                            <a:latin typeface="Cambria Math"/>
                          </a:rPr>
                          <m:t>≠</m:t>
                        </m:r>
                        <m:r>
                          <m:rPr>
                            <m:sty m:val="p"/>
                          </m:rPr>
                          <a:rPr lang="en-US">
                            <a:latin typeface="Cambria Math"/>
                          </a:rPr>
                          <m:t>j</m:t>
                        </m:r>
                      </m:sub>
                      <m:sup/>
                      <m:e>
                        <m:f>
                          <m:fPr>
                            <m:ctrlPr>
                              <a:rPr lang="en-US" i="1">
                                <a:latin typeface="Cambria Math"/>
                              </a:rPr>
                            </m:ctrlPr>
                          </m:fPr>
                          <m:num>
                            <m:sSub>
                              <m:sSubPr>
                                <m:ctrlPr>
                                  <a:rPr lang="en-US" i="1">
                                    <a:latin typeface="Cambria Math"/>
                                  </a:rPr>
                                </m:ctrlPr>
                              </m:sSubPr>
                              <m:e>
                                <m:r>
                                  <m:rPr>
                                    <m:sty m:val="p"/>
                                  </m:rPr>
                                  <a:rPr lang="en-US">
                                    <a:latin typeface="Cambria Math"/>
                                  </a:rPr>
                                  <m:t>σ</m:t>
                                </m:r>
                              </m:e>
                              <m:sub>
                                <m:r>
                                  <m:rPr>
                                    <m:sty m:val="p"/>
                                  </m:rPr>
                                  <a:rPr lang="en-US">
                                    <a:latin typeface="Cambria Math"/>
                                  </a:rPr>
                                  <m:t>i</m:t>
                                </m:r>
                                <m:r>
                                  <a:rPr lang="en-US">
                                    <a:latin typeface="Cambria Math"/>
                                  </a:rPr>
                                  <m:t>,</m:t>
                                </m:r>
                                <m:r>
                                  <m:rPr>
                                    <m:sty m:val="p"/>
                                  </m:rPr>
                                  <a:rPr lang="en-US">
                                    <a:latin typeface="Cambria Math"/>
                                  </a:rPr>
                                  <m:t>j</m:t>
                                </m:r>
                              </m:sub>
                            </m:sSub>
                            <m:d>
                              <m:dPr>
                                <m:ctrlPr>
                                  <a:rPr lang="en-US" i="1">
                                    <a:latin typeface="Cambria Math"/>
                                  </a:rPr>
                                </m:ctrlPr>
                              </m:dPr>
                              <m:e>
                                <m:r>
                                  <m:rPr>
                                    <m:sty m:val="p"/>
                                  </m:rPr>
                                  <a:rPr lang="en-US">
                                    <a:latin typeface="Cambria Math"/>
                                  </a:rPr>
                                  <m:t>v</m:t>
                                </m:r>
                              </m:e>
                            </m:d>
                          </m:num>
                          <m:den>
                            <m:sSub>
                              <m:sSubPr>
                                <m:ctrlPr>
                                  <a:rPr lang="en-US" i="1">
                                    <a:latin typeface="Cambria Math"/>
                                  </a:rPr>
                                </m:ctrlPr>
                              </m:sSubPr>
                              <m:e>
                                <m:r>
                                  <m:rPr>
                                    <m:sty m:val="p"/>
                                  </m:rPr>
                                  <a:rPr lang="en-US">
                                    <a:latin typeface="Cambria Math"/>
                                  </a:rPr>
                                  <m:t>σ</m:t>
                                </m:r>
                              </m:e>
                              <m:sub>
                                <m:r>
                                  <m:rPr>
                                    <m:sty m:val="p"/>
                                  </m:rPr>
                                  <a:rPr lang="en-US">
                                    <a:latin typeface="Cambria Math"/>
                                  </a:rPr>
                                  <m:t>i</m:t>
                                </m:r>
                                <m:r>
                                  <a:rPr lang="en-US">
                                    <a:latin typeface="Cambria Math"/>
                                  </a:rPr>
                                  <m:t>,</m:t>
                                </m:r>
                                <m:r>
                                  <m:rPr>
                                    <m:sty m:val="p"/>
                                  </m:rPr>
                                  <a:rPr lang="en-US">
                                    <a:latin typeface="Cambria Math"/>
                                  </a:rPr>
                                  <m:t>j</m:t>
                                </m:r>
                              </m:sub>
                            </m:sSub>
                          </m:den>
                        </m:f>
                      </m:e>
                    </m:nary>
                  </m:oMath>
                </a14:m>
                <a:r>
                  <a:rPr lang="en-US"/>
                  <a:t>	(2.1)</a:t>
                </a:r>
              </a:p>
              <a:p>
                <a:pPr lvl="1"/>
                <a:r>
                  <a:rPr lang="en-US"/>
                  <a:t>Trong đó:</a:t>
                </a:r>
              </a:p>
              <a:p>
                <a:pPr lvl="2"/>
                <a14:m>
                  <m:oMath xmlns:m="http://schemas.openxmlformats.org/officeDocument/2006/math">
                    <m:sSub>
                      <m:sSubPr>
                        <m:ctrlPr>
                          <a:rPr lang="en-US" sz="2200" i="1">
                            <a:latin typeface="Cambria Math"/>
                          </a:rPr>
                        </m:ctrlPr>
                      </m:sSubPr>
                      <m:e>
                        <m:r>
                          <m:rPr>
                            <m:sty m:val="p"/>
                          </m:rPr>
                          <a:rPr lang="en-US" sz="2200">
                            <a:latin typeface="Cambria Math"/>
                          </a:rPr>
                          <m:t>σ</m:t>
                        </m:r>
                      </m:e>
                      <m:sub>
                        <m:r>
                          <m:rPr>
                            <m:sty m:val="p"/>
                          </m:rPr>
                          <a:rPr lang="en-US" sz="2200">
                            <a:latin typeface="Cambria Math"/>
                          </a:rPr>
                          <m:t>i</m:t>
                        </m:r>
                        <m:r>
                          <a:rPr lang="en-US" sz="2200">
                            <a:latin typeface="Cambria Math"/>
                          </a:rPr>
                          <m:t>,</m:t>
                        </m:r>
                        <m:r>
                          <m:rPr>
                            <m:sty m:val="p"/>
                          </m:rPr>
                          <a:rPr lang="en-US" sz="2200">
                            <a:latin typeface="Cambria Math"/>
                          </a:rPr>
                          <m:t>j</m:t>
                        </m:r>
                      </m:sub>
                    </m:sSub>
                  </m:oMath>
                </a14:m>
                <a:r>
                  <a:rPr lang="en-US" sz="2200"/>
                  <a:t>: số đường đi ngắn nhất đi từ đỉnh </a:t>
                </a:r>
                <a14:m>
                  <m:oMath xmlns:m="http://schemas.openxmlformats.org/officeDocument/2006/math">
                    <m:r>
                      <a:rPr lang="en-US" sz="2200" i="1">
                        <a:latin typeface="Cambria Math"/>
                      </a:rPr>
                      <m:t>𝑖</m:t>
                    </m:r>
                  </m:oMath>
                </a14:m>
                <a:r>
                  <a:rPr lang="en-US" sz="2200"/>
                  <a:t> đến đỉnh </a:t>
                </a:r>
                <a14:m>
                  <m:oMath xmlns:m="http://schemas.openxmlformats.org/officeDocument/2006/math">
                    <m:r>
                      <a:rPr lang="en-US" sz="2200" i="1">
                        <a:latin typeface="Cambria Math"/>
                      </a:rPr>
                      <m:t>𝑗</m:t>
                    </m:r>
                  </m:oMath>
                </a14:m>
                <a:r>
                  <a:rPr lang="en-US" sz="2200"/>
                  <a:t>.</a:t>
                </a:r>
              </a:p>
              <a:p>
                <a:pPr lvl="2"/>
                <a14:m>
                  <m:oMath xmlns:m="http://schemas.openxmlformats.org/officeDocument/2006/math">
                    <m:sSub>
                      <m:sSubPr>
                        <m:ctrlPr>
                          <a:rPr lang="en-US" sz="2200" i="1">
                            <a:latin typeface="Cambria Math"/>
                          </a:rPr>
                        </m:ctrlPr>
                      </m:sSubPr>
                      <m:e>
                        <m:r>
                          <m:rPr>
                            <m:sty m:val="p"/>
                          </m:rPr>
                          <a:rPr lang="en-US" sz="2200">
                            <a:latin typeface="Cambria Math"/>
                          </a:rPr>
                          <m:t>σ</m:t>
                        </m:r>
                      </m:e>
                      <m:sub>
                        <m:r>
                          <m:rPr>
                            <m:sty m:val="p"/>
                          </m:rPr>
                          <a:rPr lang="en-US" sz="2200">
                            <a:latin typeface="Cambria Math"/>
                          </a:rPr>
                          <m:t>i</m:t>
                        </m:r>
                        <m:r>
                          <a:rPr lang="en-US" sz="2200">
                            <a:latin typeface="Cambria Math"/>
                          </a:rPr>
                          <m:t>,</m:t>
                        </m:r>
                        <m:r>
                          <m:rPr>
                            <m:sty m:val="p"/>
                          </m:rPr>
                          <a:rPr lang="en-US" sz="2200">
                            <a:latin typeface="Cambria Math"/>
                          </a:rPr>
                          <m:t>j</m:t>
                        </m:r>
                      </m:sub>
                    </m:sSub>
                    <m:d>
                      <m:dPr>
                        <m:ctrlPr>
                          <a:rPr lang="en-US" sz="2200" i="1">
                            <a:latin typeface="Cambria Math"/>
                          </a:rPr>
                        </m:ctrlPr>
                      </m:dPr>
                      <m:e>
                        <m:r>
                          <m:rPr>
                            <m:sty m:val="p"/>
                          </m:rPr>
                          <a:rPr lang="en-US" sz="2200">
                            <a:latin typeface="Cambria Math"/>
                          </a:rPr>
                          <m:t>v</m:t>
                        </m:r>
                      </m:e>
                    </m:d>
                  </m:oMath>
                </a14:m>
                <a:r>
                  <a:rPr lang="en-US" sz="2200"/>
                  <a:t>: số đường đi ngắn nhất đi từ đỉnh </a:t>
                </a:r>
                <a14:m>
                  <m:oMath xmlns:m="http://schemas.openxmlformats.org/officeDocument/2006/math">
                    <m:r>
                      <a:rPr lang="en-US" sz="2200" i="1">
                        <a:latin typeface="Cambria Math"/>
                      </a:rPr>
                      <m:t>𝑖</m:t>
                    </m:r>
                  </m:oMath>
                </a14:m>
                <a:r>
                  <a:rPr lang="en-US" sz="2200"/>
                  <a:t> đến đỉnh </a:t>
                </a:r>
                <a14:m>
                  <m:oMath xmlns:m="http://schemas.openxmlformats.org/officeDocument/2006/math">
                    <m:r>
                      <a:rPr lang="en-US" sz="2200" i="1">
                        <a:latin typeface="Cambria Math"/>
                      </a:rPr>
                      <m:t>𝑗</m:t>
                    </m:r>
                  </m:oMath>
                </a14:m>
                <a:r>
                  <a:rPr lang="en-US" sz="2200"/>
                  <a:t> thông qua </a:t>
                </a:r>
                <a14:m>
                  <m:oMath xmlns:m="http://schemas.openxmlformats.org/officeDocument/2006/math">
                    <m:r>
                      <a:rPr lang="en-US" sz="2200" i="1">
                        <a:latin typeface="Cambria Math"/>
                      </a:rPr>
                      <m:t>𝑣</m:t>
                    </m:r>
                  </m:oMath>
                </a14:m>
                <a:r>
                  <a:rPr lang="en-US" sz="2200"/>
                  <a:t>.</a:t>
                </a:r>
              </a:p>
              <a:p>
                <a:pPr lvl="2"/>
                <a14:m>
                  <m:oMath xmlns:m="http://schemas.openxmlformats.org/officeDocument/2006/math">
                    <m:r>
                      <m:rPr>
                        <m:sty m:val="p"/>
                      </m:rPr>
                      <a:rPr lang="en-US" sz="2200">
                        <a:latin typeface="Cambria Math"/>
                      </a:rPr>
                      <m:t>i</m:t>
                    </m:r>
                    <m:r>
                      <a:rPr lang="en-US" sz="2200">
                        <a:latin typeface="Cambria Math"/>
                      </a:rPr>
                      <m:t>≠</m:t>
                    </m:r>
                    <m:r>
                      <m:rPr>
                        <m:sty m:val="p"/>
                      </m:rPr>
                      <a:rPr lang="en-US" sz="2200">
                        <a:latin typeface="Cambria Math"/>
                      </a:rPr>
                      <m:t>v</m:t>
                    </m:r>
                    <m:r>
                      <a:rPr lang="en-US" sz="2200">
                        <a:latin typeface="Cambria Math"/>
                      </a:rPr>
                      <m:t>≠</m:t>
                    </m:r>
                    <m:r>
                      <m:rPr>
                        <m:sty m:val="p"/>
                      </m:rPr>
                      <a:rPr lang="en-US" sz="2200">
                        <a:latin typeface="Cambria Math"/>
                      </a:rPr>
                      <m:t>j</m:t>
                    </m:r>
                  </m:oMath>
                </a14:m>
                <a:r>
                  <a:rPr lang="en-US" sz="2200"/>
                  <a:t>: điều kiện là mỗi cặp đỉnh </a:t>
                </a:r>
                <a14:m>
                  <m:oMath xmlns:m="http://schemas.openxmlformats.org/officeDocument/2006/math">
                    <m:r>
                      <a:rPr lang="en-US" sz="2200" i="1">
                        <a:latin typeface="Cambria Math"/>
                      </a:rPr>
                      <m:t>𝑖</m:t>
                    </m:r>
                    <m:r>
                      <a:rPr lang="en-US" sz="2200" i="1">
                        <a:latin typeface="Cambria Math"/>
                      </a:rPr>
                      <m:t>, </m:t>
                    </m:r>
                    <m:r>
                      <a:rPr lang="en-US" sz="2200" i="1">
                        <a:latin typeface="Cambria Math"/>
                      </a:rPr>
                      <m:t>𝑗</m:t>
                    </m:r>
                    <m:r>
                      <a:rPr lang="en-US" sz="2200" i="1">
                        <a:latin typeface="Cambria Math"/>
                      </a:rPr>
                      <m:t>∈</m:t>
                    </m:r>
                    <m:r>
                      <a:rPr lang="en-US" sz="2200" i="1">
                        <a:latin typeface="Cambria Math"/>
                      </a:rPr>
                      <m:t>𝑉</m:t>
                    </m:r>
                  </m:oMath>
                </a14:m>
                <a:r>
                  <a:rPr lang="en-US" sz="2200"/>
                  <a:t> sao cho </a:t>
                </a:r>
                <a14:m>
                  <m:oMath xmlns:m="http://schemas.openxmlformats.org/officeDocument/2006/math">
                    <m:r>
                      <a:rPr lang="en-US" sz="2200" i="1">
                        <a:latin typeface="Cambria Math"/>
                      </a:rPr>
                      <m:t>𝑖</m:t>
                    </m:r>
                    <m:r>
                      <a:rPr lang="en-US" sz="2200" i="1">
                        <a:latin typeface="Cambria Math"/>
                      </a:rPr>
                      <m:t>  </m:t>
                    </m:r>
                    <m:r>
                      <a:rPr lang="en-US" sz="2200" i="1">
                        <a:latin typeface="Cambria Math"/>
                      </a:rPr>
                      <m:t>𝑣</m:t>
                    </m:r>
                    <m:r>
                      <a:rPr lang="en-US" sz="2200" i="1">
                        <a:latin typeface="Cambria Math"/>
                      </a:rPr>
                      <m:t>  </m:t>
                    </m:r>
                    <m:r>
                      <a:rPr lang="en-US" sz="2200" i="1">
                        <a:latin typeface="Cambria Math"/>
                      </a:rPr>
                      <m:t>𝑗</m:t>
                    </m:r>
                  </m:oMath>
                </a14:m>
                <a:r>
                  <a:rPr lang="en-US" sz="2200" smtClean="0"/>
                  <a:t>.</a:t>
                </a:r>
                <a:endParaRPr lang="en-US" sz="22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941" r="-10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37</a:t>
            </a:fld>
            <a:endParaRPr lang="en-US"/>
          </a:p>
        </p:txBody>
      </p:sp>
    </p:spTree>
    <p:extLst>
      <p:ext uri="{BB962C8B-B14F-4D97-AF65-F5344CB8AC3E}">
        <p14:creationId xmlns:p14="http://schemas.microsoft.com/office/powerpoint/2010/main" val="394918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Đặc trưng explicit</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smtClean="0"/>
                  <a:t>Số lượng bộ ba</a:t>
                </a:r>
              </a:p>
              <a:p>
                <a:pPr lvl="1"/>
                <a:r>
                  <a:rPr lang="en-US"/>
                  <a:t>Xét 1 bộ 3 đỉnh gồm 2 đỉnh </a:t>
                </a:r>
                <a14:m>
                  <m:oMath xmlns:m="http://schemas.openxmlformats.org/officeDocument/2006/math">
                    <m:r>
                      <a:rPr lang="en-US" i="1">
                        <a:latin typeface="Cambria Math"/>
                      </a:rPr>
                      <m:t>𝑢</m:t>
                    </m:r>
                    <m:r>
                      <a:rPr lang="en-US" i="1">
                        <a:latin typeface="Cambria Math"/>
                      </a:rPr>
                      <m:t>, </m:t>
                    </m:r>
                    <m:r>
                      <a:rPr lang="en-US" i="1">
                        <a:latin typeface="Cambria Math"/>
                      </a:rPr>
                      <m:t>𝑣</m:t>
                    </m:r>
                    <m:r>
                      <a:rPr lang="en-US" i="1">
                        <a:latin typeface="Cambria Math"/>
                      </a:rPr>
                      <m:t> (</m:t>
                    </m:r>
                    <m:r>
                      <a:rPr lang="en-US" i="1">
                        <a:latin typeface="Cambria Math"/>
                      </a:rPr>
                      <m:t>𝑒</m:t>
                    </m:r>
                    <m:r>
                      <a:rPr lang="en-US" i="1">
                        <a:latin typeface="Cambria Math"/>
                      </a:rPr>
                      <m:t> = (</m:t>
                    </m:r>
                    <m:r>
                      <a:rPr lang="en-US" i="1">
                        <a:latin typeface="Cambria Math"/>
                      </a:rPr>
                      <m:t>𝑢</m:t>
                    </m:r>
                    <m:r>
                      <a:rPr lang="en-US" i="1">
                        <a:latin typeface="Cambria Math"/>
                      </a:rPr>
                      <m:t>, </m:t>
                    </m:r>
                    <m:r>
                      <a:rPr lang="en-US" i="1">
                        <a:latin typeface="Cambria Math"/>
                      </a:rPr>
                      <m:t>𝑣</m:t>
                    </m:r>
                    <m:r>
                      <a:rPr lang="en-US" i="1">
                        <a:latin typeface="Cambria Math"/>
                      </a:rPr>
                      <m:t>))</m:t>
                    </m:r>
                  </m:oMath>
                </a14:m>
                <a:r>
                  <a:rPr lang="en-US"/>
                  <a:t> với đỉnh </a:t>
                </a:r>
                <a14:m>
                  <m:oMath xmlns:m="http://schemas.openxmlformats.org/officeDocument/2006/math">
                    <m:r>
                      <a:rPr lang="en-US" i="1">
                        <a:latin typeface="Cambria Math"/>
                      </a:rPr>
                      <m:t>𝑤</m:t>
                    </m:r>
                  </m:oMath>
                </a14:m>
                <a:r>
                  <a:rPr lang="en-US" smtClean="0"/>
                  <a:t>:</a:t>
                </a:r>
              </a:p>
              <a:p>
                <a:pPr lvl="2"/>
                <a:r>
                  <a:rPr lang="en-US" sz="2200"/>
                  <a:t>Cạnh đi từ </a:t>
                </a:r>
                <a14:m>
                  <m:oMath xmlns:m="http://schemas.openxmlformats.org/officeDocument/2006/math">
                    <m:r>
                      <a:rPr lang="en-US" sz="2200" i="1">
                        <a:latin typeface="Cambria Math"/>
                      </a:rPr>
                      <m:t>𝑢</m:t>
                    </m:r>
                  </m:oMath>
                </a14:m>
                <a:r>
                  <a:rPr lang="en-US" sz="2200"/>
                  <a:t> đến </a:t>
                </a:r>
                <a14:m>
                  <m:oMath xmlns:m="http://schemas.openxmlformats.org/officeDocument/2006/math">
                    <m:r>
                      <a:rPr lang="en-US" sz="2200" i="1">
                        <a:latin typeface="Cambria Math"/>
                      </a:rPr>
                      <m:t>𝑤</m:t>
                    </m:r>
                  </m:oMath>
                </a14:m>
                <a:r>
                  <a:rPr lang="en-US" sz="2200"/>
                  <a:t> hoặc đi từ </a:t>
                </a:r>
                <a14:m>
                  <m:oMath xmlns:m="http://schemas.openxmlformats.org/officeDocument/2006/math">
                    <m:r>
                      <a:rPr lang="en-US" sz="2200" i="1">
                        <a:latin typeface="Cambria Math"/>
                      </a:rPr>
                      <m:t>𝑤</m:t>
                    </m:r>
                  </m:oMath>
                </a14:m>
                <a:r>
                  <a:rPr lang="en-US" sz="2200"/>
                  <a:t> đến </a:t>
                </a:r>
                <a14:m>
                  <m:oMath xmlns:m="http://schemas.openxmlformats.org/officeDocument/2006/math">
                    <m:r>
                      <a:rPr lang="en-US" sz="2200" i="1">
                        <a:latin typeface="Cambria Math"/>
                      </a:rPr>
                      <m:t>𝑣</m:t>
                    </m:r>
                  </m:oMath>
                </a14:m>
                <a:r>
                  <a:rPr lang="en-US" sz="2200"/>
                  <a:t> là cạnh tiến (</a:t>
                </a:r>
                <a:r>
                  <a:rPr lang="en-US" sz="2200" i="1"/>
                  <a:t>forward edge</a:t>
                </a:r>
                <a:r>
                  <a:rPr lang="en-US" sz="2200"/>
                  <a:t>), ký hiệu là </a:t>
                </a:r>
                <a:r>
                  <a:rPr lang="en-US" sz="2200" i="1"/>
                  <a:t>F</a:t>
                </a:r>
                <a:r>
                  <a:rPr lang="en-US" sz="2200"/>
                  <a:t>.</a:t>
                </a:r>
              </a:p>
              <a:p>
                <a:pPr lvl="2"/>
                <a:r>
                  <a:rPr lang="en-US" sz="2200"/>
                  <a:t>Cạnh đi từ </a:t>
                </a:r>
                <a14:m>
                  <m:oMath xmlns:m="http://schemas.openxmlformats.org/officeDocument/2006/math">
                    <m:r>
                      <a:rPr lang="en-US" sz="2200" i="1">
                        <a:latin typeface="Cambria Math"/>
                      </a:rPr>
                      <m:t>𝑤</m:t>
                    </m:r>
                  </m:oMath>
                </a14:m>
                <a:r>
                  <a:rPr lang="en-US" sz="2200"/>
                  <a:t> đến </a:t>
                </a:r>
                <a14:m>
                  <m:oMath xmlns:m="http://schemas.openxmlformats.org/officeDocument/2006/math">
                    <m:r>
                      <a:rPr lang="en-US" sz="2200" i="1">
                        <a:latin typeface="Cambria Math"/>
                      </a:rPr>
                      <m:t>𝑢</m:t>
                    </m:r>
                  </m:oMath>
                </a14:m>
                <a:r>
                  <a:rPr lang="en-US" sz="2200"/>
                  <a:t> hoặc đi từ </a:t>
                </a:r>
                <a14:m>
                  <m:oMath xmlns:m="http://schemas.openxmlformats.org/officeDocument/2006/math">
                    <m:r>
                      <a:rPr lang="en-US" sz="2200" i="1">
                        <a:latin typeface="Cambria Math"/>
                      </a:rPr>
                      <m:t>𝑣</m:t>
                    </m:r>
                  </m:oMath>
                </a14:m>
                <a:r>
                  <a:rPr lang="en-US" sz="2200"/>
                  <a:t> đến </a:t>
                </a:r>
                <a14:m>
                  <m:oMath xmlns:m="http://schemas.openxmlformats.org/officeDocument/2006/math">
                    <m:r>
                      <a:rPr lang="en-US" sz="2200" i="1">
                        <a:latin typeface="Cambria Math"/>
                      </a:rPr>
                      <m:t>𝑤</m:t>
                    </m:r>
                  </m:oMath>
                </a14:m>
                <a:r>
                  <a:rPr lang="en-US" sz="2200"/>
                  <a:t> là cạnh lùi (</a:t>
                </a:r>
                <a:r>
                  <a:rPr lang="en-US" sz="2200" i="1"/>
                  <a:t>backward edge</a:t>
                </a:r>
                <a:r>
                  <a:rPr lang="en-US" sz="2200"/>
                  <a:t>), ký hiệu là </a:t>
                </a:r>
                <a:r>
                  <a:rPr lang="en-US" sz="2200" i="1"/>
                  <a:t>B</a:t>
                </a:r>
                <a:r>
                  <a:rPr lang="en-US" sz="2200"/>
                  <a:t>.</a:t>
                </a:r>
              </a:p>
              <a:p>
                <a:endParaRPr lang="en-US" smtClean="0"/>
              </a:p>
              <a:p>
                <a:endParaRPr lang="en-US"/>
              </a:p>
              <a:p>
                <a:endParaRPr lang="en-US"/>
              </a:p>
              <a:p>
                <a:r>
                  <a:rPr lang="en-US" b="1" smtClean="0"/>
                  <a:t>Số láng giềng chung</a:t>
                </a:r>
              </a:p>
              <a:p>
                <a:pPr lvl="1"/>
                <a14:m>
                  <m:oMath xmlns:m="http://schemas.openxmlformats.org/officeDocument/2006/math">
                    <m:sSub>
                      <m:sSubPr>
                        <m:ctrlPr>
                          <a:rPr lang="en-US" i="1">
                            <a:latin typeface="Cambria Math"/>
                          </a:rPr>
                        </m:ctrlPr>
                      </m:sSubPr>
                      <m:e>
                        <m:r>
                          <a:rPr lang="en-US" i="1">
                            <a:latin typeface="Cambria Math"/>
                          </a:rPr>
                          <m:t>𝑓</m:t>
                        </m:r>
                      </m:e>
                      <m:sub>
                        <m:r>
                          <a:rPr lang="en-US" i="1" baseline="-25000">
                            <a:latin typeface="Cambria Math"/>
                          </a:rPr>
                          <m:t>𝑒𝑏</m:t>
                        </m:r>
                      </m:sub>
                    </m:sSub>
                    <m:r>
                      <a:rPr lang="en-US" i="1">
                        <a:latin typeface="Cambria Math"/>
                      </a:rPr>
                      <m:t>(</m:t>
                    </m:r>
                    <m:r>
                      <a:rPr lang="en-US" i="1">
                        <a:latin typeface="Cambria Math"/>
                      </a:rPr>
                      <m:t>𝑒</m:t>
                    </m:r>
                    <m:r>
                      <a:rPr lang="en-US" i="1">
                        <a:latin typeface="Cambria Math"/>
                      </a:rPr>
                      <m:t>)</m:t>
                    </m:r>
                  </m:oMath>
                </a14:m>
                <a:r>
                  <a:rPr lang="en-US"/>
                  <a:t> để lưu số lượng các đỉnh </a:t>
                </a:r>
                <a14:m>
                  <m:oMath xmlns:m="http://schemas.openxmlformats.org/officeDocument/2006/math">
                    <m:r>
                      <a:rPr lang="en-US" i="1">
                        <a:latin typeface="Cambria Math"/>
                      </a:rPr>
                      <m:t>𝑤</m:t>
                    </m:r>
                  </m:oMath>
                </a14:m>
                <a:r>
                  <a:rPr lang="en-US"/>
                  <a:t> có liên kết cùng lúc với cả 2 đỉnh </a:t>
                </a:r>
                <a14:m>
                  <m:oMath xmlns:m="http://schemas.openxmlformats.org/officeDocument/2006/math">
                    <m:r>
                      <a:rPr lang="en-US" i="1">
                        <a:latin typeface="Cambria Math"/>
                      </a:rPr>
                      <m:t>𝑢</m:t>
                    </m:r>
                  </m:oMath>
                </a14:m>
                <a:r>
                  <a:rPr lang="en-US"/>
                  <a:t> và </a:t>
                </a:r>
                <a14:m>
                  <m:oMath xmlns:m="http://schemas.openxmlformats.org/officeDocument/2006/math">
                    <m:r>
                      <a:rPr lang="en-US" i="1">
                        <a:latin typeface="Cambria Math"/>
                      </a:rPr>
                      <m:t>𝑣</m:t>
                    </m:r>
                  </m:oMath>
                </a14:m>
                <a:endParaRPr lang="en-US" sz="22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941" r="-11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38</a:t>
            </a:fld>
            <a:endParaRPr lang="en-US"/>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268187" y="3585572"/>
            <a:ext cx="6733616" cy="1334770"/>
          </a:xfrm>
          <a:prstGeom prst="rect">
            <a:avLst/>
          </a:prstGeom>
          <a:noFill/>
          <a:ln>
            <a:noFill/>
          </a:ln>
        </p:spPr>
      </p:pic>
    </p:spTree>
    <p:extLst>
      <p:ext uri="{BB962C8B-B14F-4D97-AF65-F5344CB8AC3E}">
        <p14:creationId xmlns:p14="http://schemas.microsoft.com/office/powerpoint/2010/main" val="55043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Đặc trưng latent</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Tác giả Ye sử dụng phương pháp </a:t>
                </a:r>
                <a:r>
                  <a:rPr lang="en-US" i="1"/>
                  <a:t>Nonnegative Matrix Tri-Factorization</a:t>
                </a:r>
                <a:r>
                  <a:rPr lang="en-US"/>
                  <a:t> để xây dựng đặc trưng </a:t>
                </a:r>
                <a:r>
                  <a:rPr lang="en-US" b="1" i="1"/>
                  <a:t>latent</a:t>
                </a:r>
                <a:r>
                  <a:rPr lang="en-US"/>
                  <a:t>:</a:t>
                </a:r>
              </a:p>
              <a:p>
                <a:pPr marL="0" indent="0">
                  <a:buNone/>
                </a:pPr>
                <a:r>
                  <a:rPr lang="en-US"/>
                  <a:t>	</a:t>
                </a:r>
                <a14:m>
                  <m:oMath xmlns:m="http://schemas.openxmlformats.org/officeDocument/2006/math">
                    <m:sSub>
                      <m:sSubPr>
                        <m:ctrlPr>
                          <a:rPr lang="en-US" i="1">
                            <a:latin typeface="Cambria Math"/>
                          </a:rPr>
                        </m:ctrlPr>
                      </m:sSubPr>
                      <m:e>
                        <m:r>
                          <m:rPr>
                            <m:sty m:val="p"/>
                          </m:rPr>
                          <a:rPr lang="en-US">
                            <a:latin typeface="Cambria Math"/>
                          </a:rPr>
                          <m:t>A</m:t>
                        </m:r>
                      </m:e>
                      <m:sub>
                        <m:r>
                          <m:rPr>
                            <m:sty m:val="p"/>
                          </m:rPr>
                          <a:rPr lang="en-US">
                            <a:latin typeface="Cambria Math"/>
                          </a:rPr>
                          <m:t>t</m:t>
                        </m:r>
                      </m:sub>
                    </m:sSub>
                    <m:r>
                      <a:rPr lang="en-US">
                        <a:latin typeface="Cambria Math"/>
                      </a:rPr>
                      <m:t>≃</m:t>
                    </m:r>
                    <m:sSub>
                      <m:sSubPr>
                        <m:ctrlPr>
                          <a:rPr lang="en-US" i="1">
                            <a:latin typeface="Cambria Math"/>
                          </a:rPr>
                        </m:ctrlPr>
                      </m:sSubPr>
                      <m:e>
                        <m:r>
                          <m:rPr>
                            <m:sty m:val="p"/>
                          </m:rPr>
                          <a:rPr lang="en-US">
                            <a:latin typeface="Cambria Math"/>
                          </a:rPr>
                          <m:t>U</m:t>
                        </m:r>
                      </m:e>
                      <m:sub>
                        <m:r>
                          <m:rPr>
                            <m:sty m:val="p"/>
                          </m:rPr>
                          <a:rPr lang="en-US">
                            <a:latin typeface="Cambria Math"/>
                          </a:rPr>
                          <m:t>t</m:t>
                        </m:r>
                      </m:sub>
                    </m:sSub>
                    <m:sSub>
                      <m:sSubPr>
                        <m:ctrlPr>
                          <a:rPr lang="en-US" i="1">
                            <a:latin typeface="Cambria Math"/>
                          </a:rPr>
                        </m:ctrlPr>
                      </m:sSubPr>
                      <m:e>
                        <m:r>
                          <a:rPr lang="en-US">
                            <a:latin typeface="Cambria Math"/>
                          </a:rPr>
                          <m:t>∑</m:t>
                        </m:r>
                      </m:e>
                      <m:sub>
                        <m:r>
                          <m:rPr>
                            <m:sty m:val="p"/>
                          </m:rPr>
                          <a:rPr lang="en-US">
                            <a:latin typeface="Cambria Math"/>
                          </a:rPr>
                          <m:t>k</m:t>
                        </m:r>
                      </m:sub>
                    </m:sSub>
                    <m:sSubSup>
                      <m:sSubSupPr>
                        <m:ctrlPr>
                          <a:rPr lang="en-US" i="1">
                            <a:latin typeface="Cambria Math"/>
                          </a:rPr>
                        </m:ctrlPr>
                      </m:sSubSupPr>
                      <m:e>
                        <m:r>
                          <m:rPr>
                            <m:sty m:val="p"/>
                          </m:rPr>
                          <a:rPr lang="en-US">
                            <a:latin typeface="Cambria Math"/>
                          </a:rPr>
                          <m:t>V</m:t>
                        </m:r>
                      </m:e>
                      <m:sub>
                        <m:r>
                          <m:rPr>
                            <m:sty m:val="p"/>
                          </m:rPr>
                          <a:rPr lang="en-US">
                            <a:latin typeface="Cambria Math"/>
                          </a:rPr>
                          <m:t>t</m:t>
                        </m:r>
                      </m:sub>
                      <m:sup>
                        <m:r>
                          <m:rPr>
                            <m:sty m:val="p"/>
                          </m:rPr>
                          <a:rPr lang="en-US">
                            <a:latin typeface="Cambria Math"/>
                          </a:rPr>
                          <m:t>T</m:t>
                        </m:r>
                      </m:sup>
                    </m:sSubSup>
                  </m:oMath>
                </a14:m>
                <a:r>
                  <a:rPr lang="en-US"/>
                  <a:t> 		và	</a:t>
                </a:r>
                <a14:m>
                  <m:oMath xmlns:m="http://schemas.openxmlformats.org/officeDocument/2006/math">
                    <m:sSub>
                      <m:sSubPr>
                        <m:ctrlPr>
                          <a:rPr lang="en-US" i="1">
                            <a:latin typeface="Cambria Math"/>
                          </a:rPr>
                        </m:ctrlPr>
                      </m:sSubPr>
                      <m:e>
                        <m:r>
                          <m:rPr>
                            <m:sty m:val="p"/>
                          </m:rPr>
                          <a:rPr lang="en-US">
                            <a:latin typeface="Cambria Math"/>
                          </a:rPr>
                          <m:t>A</m:t>
                        </m:r>
                      </m:e>
                      <m:sub>
                        <m:r>
                          <m:rPr>
                            <m:sty m:val="p"/>
                          </m:rPr>
                          <a:rPr lang="en-US">
                            <a:latin typeface="Cambria Math"/>
                          </a:rPr>
                          <m:t>s</m:t>
                        </m:r>
                      </m:sub>
                    </m:sSub>
                    <m:r>
                      <a:rPr lang="en-US">
                        <a:latin typeface="Cambria Math"/>
                      </a:rPr>
                      <m:t>≃</m:t>
                    </m:r>
                    <m:sSub>
                      <m:sSubPr>
                        <m:ctrlPr>
                          <a:rPr lang="en-US" i="1">
                            <a:latin typeface="Cambria Math"/>
                          </a:rPr>
                        </m:ctrlPr>
                      </m:sSubPr>
                      <m:e>
                        <m:r>
                          <m:rPr>
                            <m:sty m:val="p"/>
                          </m:rPr>
                          <a:rPr lang="en-US">
                            <a:latin typeface="Cambria Math"/>
                          </a:rPr>
                          <m:t>U</m:t>
                        </m:r>
                      </m:e>
                      <m:sub>
                        <m:r>
                          <m:rPr>
                            <m:sty m:val="p"/>
                          </m:rPr>
                          <a:rPr lang="en-US">
                            <a:latin typeface="Cambria Math"/>
                          </a:rPr>
                          <m:t>s</m:t>
                        </m:r>
                      </m:sub>
                    </m:sSub>
                    <m:sSub>
                      <m:sSubPr>
                        <m:ctrlPr>
                          <a:rPr lang="en-US" i="1">
                            <a:latin typeface="Cambria Math"/>
                          </a:rPr>
                        </m:ctrlPr>
                      </m:sSubPr>
                      <m:e>
                        <m:r>
                          <a:rPr lang="en-US">
                            <a:latin typeface="Cambria Math"/>
                          </a:rPr>
                          <m:t>∑</m:t>
                        </m:r>
                      </m:e>
                      <m:sub>
                        <m:r>
                          <m:rPr>
                            <m:sty m:val="p"/>
                          </m:rPr>
                          <a:rPr lang="en-US">
                            <a:latin typeface="Cambria Math"/>
                          </a:rPr>
                          <m:t>k</m:t>
                        </m:r>
                      </m:sub>
                    </m:sSub>
                    <m:sSubSup>
                      <m:sSubSupPr>
                        <m:ctrlPr>
                          <a:rPr lang="en-US" i="1">
                            <a:latin typeface="Cambria Math"/>
                          </a:rPr>
                        </m:ctrlPr>
                      </m:sSubSupPr>
                      <m:e>
                        <m:r>
                          <m:rPr>
                            <m:sty m:val="p"/>
                          </m:rPr>
                          <a:rPr lang="en-US">
                            <a:latin typeface="Cambria Math"/>
                          </a:rPr>
                          <m:t>V</m:t>
                        </m:r>
                      </m:e>
                      <m:sub>
                        <m:r>
                          <m:rPr>
                            <m:sty m:val="p"/>
                          </m:rPr>
                          <a:rPr lang="en-US">
                            <a:latin typeface="Cambria Math"/>
                          </a:rPr>
                          <m:t>s</m:t>
                        </m:r>
                      </m:sub>
                      <m:sup>
                        <m:r>
                          <m:rPr>
                            <m:sty m:val="p"/>
                          </m:rPr>
                          <a:rPr lang="en-US">
                            <a:latin typeface="Cambria Math"/>
                          </a:rPr>
                          <m:t>T</m:t>
                        </m:r>
                      </m:sup>
                    </m:sSubSup>
                  </m:oMath>
                </a14:m>
                <a:endParaRPr lang="en-US"/>
              </a:p>
              <a:p>
                <a:r>
                  <a:rPr lang="en-US"/>
                  <a:t>Trong đó:</a:t>
                </a:r>
              </a:p>
              <a:p>
                <a:pPr lvl="1"/>
                <a14:m>
                  <m:oMath xmlns:m="http://schemas.openxmlformats.org/officeDocument/2006/math">
                    <m:sSub>
                      <m:sSubPr>
                        <m:ctrlPr>
                          <a:rPr lang="en-US" i="1">
                            <a:latin typeface="Cambria Math"/>
                          </a:rPr>
                        </m:ctrlPr>
                      </m:sSubPr>
                      <m:e>
                        <m:r>
                          <a:rPr lang="en-US">
                            <a:latin typeface="Cambria Math"/>
                          </a:rPr>
                          <m:t>∑</m:t>
                        </m:r>
                      </m:e>
                      <m:sub>
                        <m:r>
                          <a:rPr lang="en-US">
                            <a:latin typeface="Cambria Math"/>
                          </a:rPr>
                          <m:t>𝑘</m:t>
                        </m:r>
                      </m:sub>
                    </m:sSub>
                    <m:r>
                      <a:rPr lang="en-US">
                        <a:latin typeface="Cambria Math"/>
                      </a:rPr>
                      <m:t>∈</m:t>
                    </m:r>
                    <m:sSubSup>
                      <m:sSubSupPr>
                        <m:ctrlPr>
                          <a:rPr lang="en-US" i="1">
                            <a:latin typeface="Cambria Math"/>
                          </a:rPr>
                        </m:ctrlPr>
                      </m:sSubSupPr>
                      <m:e>
                        <m:r>
                          <a:rPr lang="en-US">
                            <a:latin typeface="Cambria Math"/>
                          </a:rPr>
                          <m:t>𝑅</m:t>
                        </m:r>
                      </m:e>
                      <m:sub>
                        <m:r>
                          <a:rPr lang="en-US">
                            <a:latin typeface="Cambria Math"/>
                          </a:rPr>
                          <m:t>+</m:t>
                        </m:r>
                      </m:sub>
                      <m:sup>
                        <m:r>
                          <a:rPr lang="en-US">
                            <a:latin typeface="Cambria Math"/>
                          </a:rPr>
                          <m:t>𝑘</m:t>
                        </m:r>
                        <m:r>
                          <a:rPr lang="en-US">
                            <a:latin typeface="Cambria Math"/>
                          </a:rPr>
                          <m:t>×</m:t>
                        </m:r>
                        <m:r>
                          <a:rPr lang="en-US">
                            <a:latin typeface="Cambria Math"/>
                          </a:rPr>
                          <m:t>𝑘</m:t>
                        </m:r>
                      </m:sup>
                    </m:sSubSup>
                  </m:oMath>
                </a14:m>
                <a:r>
                  <a:rPr lang="en-US"/>
                  <a:t>: là không gian đặc trưng.</a:t>
                </a:r>
              </a:p>
              <a:p>
                <a:pPr lvl="1"/>
                <a14:m>
                  <m:oMath xmlns:m="http://schemas.openxmlformats.org/officeDocument/2006/math">
                    <m:sSub>
                      <m:sSubPr>
                        <m:ctrlPr>
                          <a:rPr lang="en-US" i="1">
                            <a:latin typeface="Cambria Math"/>
                          </a:rPr>
                        </m:ctrlPr>
                      </m:sSubPr>
                      <m:e>
                        <m:r>
                          <a:rPr lang="en-US">
                            <a:latin typeface="Cambria Math"/>
                          </a:rPr>
                          <m:t>𝑈</m:t>
                        </m:r>
                      </m:e>
                      <m:sub>
                        <m:r>
                          <a:rPr lang="en-US">
                            <a:latin typeface="Cambria Math"/>
                          </a:rPr>
                          <m:t>𝑡</m:t>
                        </m:r>
                      </m:sub>
                    </m:sSub>
                    <m:sSub>
                      <m:sSubPr>
                        <m:ctrlPr>
                          <a:rPr lang="en-US" i="1">
                            <a:latin typeface="Cambria Math"/>
                          </a:rPr>
                        </m:ctrlPr>
                      </m:sSubPr>
                      <m:e>
                        <m:r>
                          <a:rPr lang="en-US">
                            <a:latin typeface="Cambria Math"/>
                          </a:rPr>
                          <m:t>,</m:t>
                        </m:r>
                        <m:r>
                          <a:rPr lang="en-US">
                            <a:latin typeface="Cambria Math"/>
                          </a:rPr>
                          <m:t>𝑉</m:t>
                        </m:r>
                      </m:e>
                      <m:sub>
                        <m:r>
                          <a:rPr lang="en-US">
                            <a:latin typeface="Cambria Math"/>
                          </a:rPr>
                          <m:t>𝑡</m:t>
                        </m:r>
                      </m:sub>
                    </m:sSub>
                    <m:r>
                      <a:rPr lang="en-US">
                        <a:latin typeface="Cambria Math"/>
                      </a:rPr>
                      <m:t>∈</m:t>
                    </m:r>
                    <m:sSubSup>
                      <m:sSubSupPr>
                        <m:ctrlPr>
                          <a:rPr lang="en-US" i="1">
                            <a:latin typeface="Cambria Math"/>
                          </a:rPr>
                        </m:ctrlPr>
                      </m:sSubSupPr>
                      <m:e>
                        <m:r>
                          <a:rPr lang="en-US">
                            <a:latin typeface="Cambria Math"/>
                          </a:rPr>
                          <m:t>𝑅</m:t>
                        </m:r>
                      </m:e>
                      <m:sub>
                        <m:r>
                          <a:rPr lang="en-US">
                            <a:latin typeface="Cambria Math"/>
                          </a:rPr>
                          <m:t>+</m:t>
                        </m:r>
                      </m:sub>
                      <m:sup>
                        <m:r>
                          <a:rPr lang="en-US">
                            <a:latin typeface="Cambria Math"/>
                          </a:rPr>
                          <m:t>𝑁</m:t>
                        </m:r>
                        <m:r>
                          <a:rPr lang="en-US">
                            <a:latin typeface="Cambria Math"/>
                          </a:rPr>
                          <m:t>×</m:t>
                        </m:r>
                        <m:r>
                          <a:rPr lang="en-US">
                            <a:latin typeface="Cambria Math"/>
                          </a:rPr>
                          <m:t>𝑘</m:t>
                        </m:r>
                      </m:sup>
                    </m:sSubSup>
                  </m:oMath>
                </a14:m>
                <a:r>
                  <a:rPr lang="en-US"/>
                  <a:t>; </a:t>
                </a:r>
                <a14:m>
                  <m:oMath xmlns:m="http://schemas.openxmlformats.org/officeDocument/2006/math">
                    <m:sSub>
                      <m:sSubPr>
                        <m:ctrlPr>
                          <a:rPr lang="en-US" i="1">
                            <a:latin typeface="Cambria Math"/>
                          </a:rPr>
                        </m:ctrlPr>
                      </m:sSubPr>
                      <m:e>
                        <m:r>
                          <a:rPr lang="en-US">
                            <a:latin typeface="Cambria Math"/>
                          </a:rPr>
                          <m:t>𝑈</m:t>
                        </m:r>
                      </m:e>
                      <m:sub>
                        <m:r>
                          <a:rPr lang="en-US">
                            <a:latin typeface="Cambria Math"/>
                          </a:rPr>
                          <m:t>𝑠</m:t>
                        </m:r>
                      </m:sub>
                    </m:sSub>
                    <m:sSub>
                      <m:sSubPr>
                        <m:ctrlPr>
                          <a:rPr lang="en-US" i="1">
                            <a:latin typeface="Cambria Math"/>
                          </a:rPr>
                        </m:ctrlPr>
                      </m:sSubPr>
                      <m:e>
                        <m:r>
                          <a:rPr lang="en-US">
                            <a:latin typeface="Cambria Math"/>
                          </a:rPr>
                          <m:t>,</m:t>
                        </m:r>
                        <m:r>
                          <a:rPr lang="en-US">
                            <a:latin typeface="Cambria Math"/>
                          </a:rPr>
                          <m:t>𝑉</m:t>
                        </m:r>
                      </m:e>
                      <m:sub>
                        <m:r>
                          <a:rPr lang="en-US">
                            <a:latin typeface="Cambria Math"/>
                          </a:rPr>
                          <m:t>𝑠</m:t>
                        </m:r>
                      </m:sub>
                    </m:sSub>
                    <m:r>
                      <a:rPr lang="en-US">
                        <a:latin typeface="Cambria Math"/>
                      </a:rPr>
                      <m:t>∈</m:t>
                    </m:r>
                    <m:sSubSup>
                      <m:sSubSupPr>
                        <m:ctrlPr>
                          <a:rPr lang="en-US" i="1">
                            <a:latin typeface="Cambria Math"/>
                          </a:rPr>
                        </m:ctrlPr>
                      </m:sSubSupPr>
                      <m:e>
                        <m:r>
                          <a:rPr lang="en-US">
                            <a:latin typeface="Cambria Math"/>
                          </a:rPr>
                          <m:t>𝑅</m:t>
                        </m:r>
                      </m:e>
                      <m:sub>
                        <m:r>
                          <a:rPr lang="en-US">
                            <a:latin typeface="Cambria Math"/>
                          </a:rPr>
                          <m:t>+</m:t>
                        </m:r>
                      </m:sub>
                      <m:sup>
                        <m:r>
                          <a:rPr lang="en-US">
                            <a:latin typeface="Cambria Math"/>
                          </a:rPr>
                          <m:t>𝑀</m:t>
                        </m:r>
                        <m:r>
                          <a:rPr lang="en-US">
                            <a:latin typeface="Cambria Math"/>
                          </a:rPr>
                          <m:t>×</m:t>
                        </m:r>
                        <m:r>
                          <a:rPr lang="en-US">
                            <a:latin typeface="Cambria Math"/>
                          </a:rPr>
                          <m:t>𝑘</m:t>
                        </m:r>
                      </m:sup>
                    </m:sSubSup>
                  </m:oMath>
                </a14:m>
                <a:r>
                  <a:rPr lang="en-US"/>
                  <a:t>: là 4 ma trận đặc trưng.</a:t>
                </a:r>
              </a:p>
              <a:p>
                <a:pPr lvl="1"/>
                <a14:m>
                  <m:oMath xmlns:m="http://schemas.openxmlformats.org/officeDocument/2006/math">
                    <m:nary>
                      <m:naryPr>
                        <m:chr m:val="∑"/>
                        <m:limLoc m:val="undOvr"/>
                        <m:ctrlPr>
                          <a:rPr lang="en-US" i="1">
                            <a:latin typeface="Cambria Math"/>
                          </a:rPr>
                        </m:ctrlPr>
                      </m:naryPr>
                      <m:sub>
                        <m:r>
                          <a:rPr lang="en-US">
                            <a:latin typeface="Cambria Math"/>
                          </a:rPr>
                          <m:t>𝑗</m:t>
                        </m:r>
                        <m:r>
                          <a:rPr lang="en-US">
                            <a:latin typeface="Cambria Math"/>
                          </a:rPr>
                          <m:t>=</m:t>
                        </m:r>
                        <m:r>
                          <a:rPr lang="en-US">
                            <a:latin typeface="Cambria Math"/>
                          </a:rPr>
                          <m:t>1</m:t>
                        </m:r>
                      </m:sub>
                      <m:sup>
                        <m:r>
                          <a:rPr lang="en-US">
                            <a:latin typeface="Cambria Math"/>
                          </a:rPr>
                          <m:t>𝑘</m:t>
                        </m:r>
                      </m:sup>
                      <m:e>
                        <m:sSub>
                          <m:sSubPr>
                            <m:ctrlPr>
                              <a:rPr lang="en-US" i="1">
                                <a:latin typeface="Cambria Math"/>
                              </a:rPr>
                            </m:ctrlPr>
                          </m:sSubPr>
                          <m:e>
                            <m:r>
                              <a:rPr lang="en-US">
                                <a:latin typeface="Cambria Math"/>
                              </a:rPr>
                              <m:t>𝑈</m:t>
                            </m:r>
                          </m:e>
                          <m:sub>
                            <m:r>
                              <a:rPr lang="en-US">
                                <a:latin typeface="Cambria Math"/>
                              </a:rPr>
                              <m:t>𝑡</m:t>
                            </m:r>
                            <m:r>
                              <a:rPr lang="en-US">
                                <a:latin typeface="Cambria Math"/>
                              </a:rPr>
                              <m:t>(⋅</m:t>
                            </m:r>
                            <m:r>
                              <a:rPr lang="en-US">
                                <a:latin typeface="Cambria Math"/>
                              </a:rPr>
                              <m:t>𝑗</m:t>
                            </m:r>
                            <m:r>
                              <a:rPr lang="en-US">
                                <a:latin typeface="Cambria Math"/>
                              </a:rPr>
                              <m:t>)</m:t>
                            </m:r>
                          </m:sub>
                        </m:sSub>
                      </m:e>
                    </m:nary>
                    <m:r>
                      <a:rPr lang="en-US">
                        <a:latin typeface="Cambria Math"/>
                      </a:rPr>
                      <m:t>=</m:t>
                    </m:r>
                    <m:r>
                      <a:rPr lang="en-US">
                        <a:latin typeface="Cambria Math"/>
                      </a:rPr>
                      <m:t>1</m:t>
                    </m:r>
                    <m:r>
                      <a:rPr lang="en-US">
                        <a:latin typeface="Cambria Math"/>
                      </a:rPr>
                      <m:t>, </m:t>
                    </m:r>
                    <m:nary>
                      <m:naryPr>
                        <m:chr m:val="∑"/>
                        <m:limLoc m:val="undOvr"/>
                        <m:ctrlPr>
                          <a:rPr lang="en-US" i="1">
                            <a:latin typeface="Cambria Math"/>
                          </a:rPr>
                        </m:ctrlPr>
                      </m:naryPr>
                      <m:sub>
                        <m:r>
                          <a:rPr lang="en-US">
                            <a:latin typeface="Cambria Math"/>
                          </a:rPr>
                          <m:t>𝑗</m:t>
                        </m:r>
                        <m:r>
                          <a:rPr lang="en-US">
                            <a:latin typeface="Cambria Math"/>
                          </a:rPr>
                          <m:t>=</m:t>
                        </m:r>
                        <m:r>
                          <a:rPr lang="en-US">
                            <a:latin typeface="Cambria Math"/>
                          </a:rPr>
                          <m:t>1</m:t>
                        </m:r>
                      </m:sub>
                      <m:sup>
                        <m:r>
                          <a:rPr lang="en-US">
                            <a:latin typeface="Cambria Math"/>
                          </a:rPr>
                          <m:t>𝑘</m:t>
                        </m:r>
                      </m:sup>
                      <m:e>
                        <m:sSub>
                          <m:sSubPr>
                            <m:ctrlPr>
                              <a:rPr lang="en-US" i="1">
                                <a:latin typeface="Cambria Math"/>
                              </a:rPr>
                            </m:ctrlPr>
                          </m:sSubPr>
                          <m:e>
                            <m:r>
                              <a:rPr lang="en-US">
                                <a:latin typeface="Cambria Math"/>
                              </a:rPr>
                              <m:t>𝑉</m:t>
                            </m:r>
                          </m:e>
                          <m:sub>
                            <m:r>
                              <a:rPr lang="en-US">
                                <a:latin typeface="Cambria Math"/>
                              </a:rPr>
                              <m:t>𝑡</m:t>
                            </m:r>
                            <m:r>
                              <a:rPr lang="en-US">
                                <a:latin typeface="Cambria Math"/>
                              </a:rPr>
                              <m:t>(⋅</m:t>
                            </m:r>
                            <m:r>
                              <a:rPr lang="en-US">
                                <a:latin typeface="Cambria Math"/>
                              </a:rPr>
                              <m:t>𝑗</m:t>
                            </m:r>
                            <m:r>
                              <a:rPr lang="en-US">
                                <a:latin typeface="Cambria Math"/>
                              </a:rPr>
                              <m:t>)</m:t>
                            </m:r>
                          </m:sub>
                        </m:sSub>
                      </m:e>
                    </m:nary>
                    <m:r>
                      <a:rPr lang="en-US">
                        <a:latin typeface="Cambria Math"/>
                      </a:rPr>
                      <m:t>=</m:t>
                    </m:r>
                    <m:r>
                      <a:rPr lang="en-US">
                        <a:latin typeface="Cambria Math"/>
                      </a:rPr>
                      <m:t>1</m:t>
                    </m:r>
                  </m:oMath>
                </a14:m>
                <a:endParaRPr lang="en-US"/>
              </a:p>
              <a:p>
                <a:pPr lvl="1"/>
                <a14:m>
                  <m:oMath xmlns:m="http://schemas.openxmlformats.org/officeDocument/2006/math">
                    <m:nary>
                      <m:naryPr>
                        <m:chr m:val="∑"/>
                        <m:limLoc m:val="undOvr"/>
                        <m:ctrlPr>
                          <a:rPr lang="en-US" i="1">
                            <a:latin typeface="Cambria Math"/>
                          </a:rPr>
                        </m:ctrlPr>
                      </m:naryPr>
                      <m:sub>
                        <m:r>
                          <a:rPr lang="en-US">
                            <a:latin typeface="Cambria Math"/>
                          </a:rPr>
                          <m:t>𝑗</m:t>
                        </m:r>
                        <m:r>
                          <a:rPr lang="en-US">
                            <a:latin typeface="Cambria Math"/>
                          </a:rPr>
                          <m:t>=</m:t>
                        </m:r>
                        <m:r>
                          <a:rPr lang="en-US">
                            <a:latin typeface="Cambria Math"/>
                          </a:rPr>
                          <m:t>1</m:t>
                        </m:r>
                      </m:sub>
                      <m:sup>
                        <m:r>
                          <a:rPr lang="en-US">
                            <a:latin typeface="Cambria Math"/>
                          </a:rPr>
                          <m:t>𝑘</m:t>
                        </m:r>
                      </m:sup>
                      <m:e>
                        <m:sSub>
                          <m:sSubPr>
                            <m:ctrlPr>
                              <a:rPr lang="en-US" i="1">
                                <a:latin typeface="Cambria Math"/>
                              </a:rPr>
                            </m:ctrlPr>
                          </m:sSubPr>
                          <m:e>
                            <m:r>
                              <a:rPr lang="en-US">
                                <a:latin typeface="Cambria Math"/>
                              </a:rPr>
                              <m:t>𝑈</m:t>
                            </m:r>
                          </m:e>
                          <m:sub>
                            <m:r>
                              <a:rPr lang="en-US">
                                <a:latin typeface="Cambria Math"/>
                              </a:rPr>
                              <m:t>𝑠</m:t>
                            </m:r>
                            <m:r>
                              <a:rPr lang="en-US">
                                <a:latin typeface="Cambria Math"/>
                              </a:rPr>
                              <m:t>(⋅</m:t>
                            </m:r>
                            <m:r>
                              <a:rPr lang="en-US">
                                <a:latin typeface="Cambria Math"/>
                              </a:rPr>
                              <m:t>𝑗</m:t>
                            </m:r>
                            <m:r>
                              <a:rPr lang="en-US">
                                <a:latin typeface="Cambria Math"/>
                              </a:rPr>
                              <m:t>)</m:t>
                            </m:r>
                          </m:sub>
                        </m:sSub>
                      </m:e>
                    </m:nary>
                    <m:r>
                      <a:rPr lang="en-US">
                        <a:latin typeface="Cambria Math"/>
                      </a:rPr>
                      <m:t>=</m:t>
                    </m:r>
                    <m:r>
                      <a:rPr lang="en-US">
                        <a:latin typeface="Cambria Math"/>
                      </a:rPr>
                      <m:t>1</m:t>
                    </m:r>
                  </m:oMath>
                </a14:m>
                <a:r>
                  <a:rPr lang="en-US"/>
                  <a:t>, </a:t>
                </a:r>
                <a14:m>
                  <m:oMath xmlns:m="http://schemas.openxmlformats.org/officeDocument/2006/math">
                    <m:nary>
                      <m:naryPr>
                        <m:chr m:val="∑"/>
                        <m:limLoc m:val="undOvr"/>
                        <m:ctrlPr>
                          <a:rPr lang="en-US" i="1">
                            <a:latin typeface="Cambria Math"/>
                          </a:rPr>
                        </m:ctrlPr>
                      </m:naryPr>
                      <m:sub>
                        <m:r>
                          <a:rPr lang="en-US">
                            <a:latin typeface="Cambria Math"/>
                          </a:rPr>
                          <m:t>𝑗</m:t>
                        </m:r>
                        <m:r>
                          <a:rPr lang="en-US">
                            <a:latin typeface="Cambria Math"/>
                          </a:rPr>
                          <m:t>=</m:t>
                        </m:r>
                        <m:r>
                          <a:rPr lang="en-US">
                            <a:latin typeface="Cambria Math"/>
                          </a:rPr>
                          <m:t>1</m:t>
                        </m:r>
                      </m:sub>
                      <m:sup>
                        <m:r>
                          <a:rPr lang="en-US">
                            <a:latin typeface="Cambria Math"/>
                          </a:rPr>
                          <m:t>𝑘</m:t>
                        </m:r>
                      </m:sup>
                      <m:e>
                        <m:sSub>
                          <m:sSubPr>
                            <m:ctrlPr>
                              <a:rPr lang="en-US" i="1">
                                <a:latin typeface="Cambria Math"/>
                              </a:rPr>
                            </m:ctrlPr>
                          </m:sSubPr>
                          <m:e>
                            <m:r>
                              <a:rPr lang="en-US">
                                <a:latin typeface="Cambria Math"/>
                              </a:rPr>
                              <m:t>𝑉</m:t>
                            </m:r>
                          </m:e>
                          <m:sub>
                            <m:r>
                              <a:rPr lang="en-US">
                                <a:latin typeface="Cambria Math"/>
                              </a:rPr>
                              <m:t>𝑠</m:t>
                            </m:r>
                            <m:r>
                              <a:rPr lang="en-US">
                                <a:latin typeface="Cambria Math"/>
                              </a:rPr>
                              <m:t>(⋅</m:t>
                            </m:r>
                            <m:r>
                              <a:rPr lang="en-US">
                                <a:latin typeface="Cambria Math"/>
                              </a:rPr>
                              <m:t>𝑗</m:t>
                            </m:r>
                            <m:r>
                              <a:rPr lang="en-US">
                                <a:latin typeface="Cambria Math"/>
                              </a:rPr>
                              <m:t>)</m:t>
                            </m:r>
                          </m:sub>
                        </m:sSub>
                      </m:e>
                    </m:nary>
                    <m:r>
                      <a:rPr lang="en-US">
                        <a:latin typeface="Cambria Math"/>
                      </a:rPr>
                      <m:t>=</m:t>
                    </m:r>
                    <m:r>
                      <a:rPr lang="en-US">
                        <a:latin typeface="Cambria Math"/>
                      </a:rPr>
                      <m:t>1</m:t>
                    </m:r>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941" r="-11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39</a:t>
            </a:fld>
            <a:endParaRPr lang="en-US"/>
          </a:p>
        </p:txBody>
      </p:sp>
    </p:spTree>
    <p:extLst>
      <p:ext uri="{BB962C8B-B14F-4D97-AF65-F5344CB8AC3E}">
        <p14:creationId xmlns:p14="http://schemas.microsoft.com/office/powerpoint/2010/main" val="290691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1.1. </a:t>
            </a:r>
            <a:r>
              <a:rPr lang="en-US" smtClean="0"/>
              <a:t>Giới thiệu</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4</a:t>
            </a:fld>
            <a:endParaRPr lang="en-US"/>
          </a:p>
        </p:txBody>
      </p:sp>
      <p:grpSp>
        <p:nvGrpSpPr>
          <p:cNvPr id="6" name="Group 5"/>
          <p:cNvGrpSpPr/>
          <p:nvPr/>
        </p:nvGrpSpPr>
        <p:grpSpPr>
          <a:xfrm>
            <a:off x="247035" y="1447800"/>
            <a:ext cx="2750574" cy="2566410"/>
            <a:chOff x="389603" y="2479998"/>
            <a:chExt cx="2750574" cy="2566410"/>
          </a:xfrm>
        </p:grpSpPr>
        <p:grpSp>
          <p:nvGrpSpPr>
            <p:cNvPr id="7" name="Group 6"/>
            <p:cNvGrpSpPr/>
            <p:nvPr/>
          </p:nvGrpSpPr>
          <p:grpSpPr>
            <a:xfrm>
              <a:off x="656303" y="2826774"/>
              <a:ext cx="2011926" cy="1935726"/>
              <a:chOff x="656303" y="2826774"/>
              <a:chExt cx="2011926" cy="1935726"/>
            </a:xfrm>
          </p:grpSpPr>
          <p:cxnSp>
            <p:nvCxnSpPr>
              <p:cNvPr id="22" name="Straight Arrow Connector 21"/>
              <p:cNvCxnSpPr/>
              <p:nvPr/>
            </p:nvCxnSpPr>
            <p:spPr>
              <a:xfrm flipV="1">
                <a:off x="656303" y="3018504"/>
                <a:ext cx="410497" cy="1143000"/>
              </a:xfrm>
              <a:prstGeom prst="straightConnector1">
                <a:avLst/>
              </a:prstGeom>
              <a:ln w="38100">
                <a:solidFill>
                  <a:schemeClr val="accent2">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313220" y="2826774"/>
                <a:ext cx="1103057" cy="0"/>
              </a:xfrm>
              <a:prstGeom prst="straightConnector1">
                <a:avLst/>
              </a:prstGeom>
              <a:ln w="38100">
                <a:solidFill>
                  <a:schemeClr val="accent2">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2057400" y="2971800"/>
                <a:ext cx="419101" cy="662450"/>
              </a:xfrm>
              <a:prstGeom prst="straightConnector1">
                <a:avLst/>
              </a:prstGeom>
              <a:ln w="38100">
                <a:solidFill>
                  <a:schemeClr val="accent2">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076451" y="4038600"/>
                <a:ext cx="400049" cy="533400"/>
              </a:xfrm>
              <a:prstGeom prst="straightConnector1">
                <a:avLst/>
              </a:prstGeom>
              <a:ln w="38100">
                <a:solidFill>
                  <a:schemeClr val="accent2">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891048" y="3848100"/>
                <a:ext cx="814848" cy="457200"/>
              </a:xfrm>
              <a:prstGeom prst="straightConnector1">
                <a:avLst/>
              </a:prstGeom>
              <a:ln w="38100">
                <a:solidFill>
                  <a:schemeClr val="accent2">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76301" y="4495800"/>
                <a:ext cx="1585451" cy="266700"/>
              </a:xfrm>
              <a:prstGeom prst="straightConnector1">
                <a:avLst/>
              </a:prstGeom>
              <a:ln w="38100">
                <a:solidFill>
                  <a:schemeClr val="accent2">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8" idx="2"/>
                <a:endCxn id="21" idx="0"/>
              </p:cNvCxnSpPr>
              <p:nvPr/>
            </p:nvCxnSpPr>
            <p:spPr>
              <a:xfrm>
                <a:off x="2668229" y="3093474"/>
                <a:ext cx="0" cy="1402326"/>
              </a:xfrm>
              <a:prstGeom prst="straightConnector1">
                <a:avLst/>
              </a:prstGeom>
              <a:ln w="38100">
                <a:solidFill>
                  <a:schemeClr val="accent2">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389603" y="2560074"/>
              <a:ext cx="2545326" cy="2469126"/>
              <a:chOff x="389603" y="2560074"/>
              <a:chExt cx="2545326" cy="2469126"/>
            </a:xfrm>
          </p:grpSpPr>
          <p:pic>
            <p:nvPicPr>
              <p:cNvPr id="17" name="Picture 4" descr="http://www.trackdem.com/images/icon1.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3003" y="2560074"/>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trackdem.com/images/icon1.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01529" y="2560074"/>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trackdem.com/images/icon1.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9603" y="4114800"/>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www.trackdem.com/images/icon1.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400" y="3581400"/>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www.trackdem.com/images/icon1.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01529" y="4495800"/>
                <a:ext cx="533400" cy="533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33400" y="2479998"/>
              <a:ext cx="2606777" cy="2566410"/>
              <a:chOff x="533400" y="2479998"/>
              <a:chExt cx="2606777" cy="2566410"/>
            </a:xfrm>
          </p:grpSpPr>
          <p:sp>
            <p:nvSpPr>
              <p:cNvPr id="10" name="TextBox 9"/>
              <p:cNvSpPr txBox="1"/>
              <p:nvPr/>
            </p:nvSpPr>
            <p:spPr>
              <a:xfrm>
                <a:off x="533400" y="3271494"/>
                <a:ext cx="471948" cy="477054"/>
              </a:xfrm>
              <a:prstGeom prst="rect">
                <a:avLst/>
              </a:prstGeom>
              <a:noFill/>
            </p:spPr>
            <p:txBody>
              <a:bodyPr wrap="square" rtlCol="0">
                <a:spAutoFit/>
              </a:bodyPr>
              <a:lstStyle/>
              <a:p>
                <a:r>
                  <a:rPr lang="en-US" sz="2500" b="1" smtClean="0">
                    <a:solidFill>
                      <a:schemeClr val="accent2">
                        <a:lumMod val="75000"/>
                      </a:schemeClr>
                    </a:solidFill>
                  </a:rPr>
                  <a:t>+</a:t>
                </a:r>
                <a:endParaRPr lang="en-US" sz="2500" b="1">
                  <a:solidFill>
                    <a:schemeClr val="accent2">
                      <a:lumMod val="75000"/>
                    </a:schemeClr>
                  </a:solidFill>
                </a:endParaRPr>
              </a:p>
            </p:txBody>
          </p:sp>
          <p:sp>
            <p:nvSpPr>
              <p:cNvPr id="11" name="TextBox 10"/>
              <p:cNvSpPr txBox="1"/>
              <p:nvPr/>
            </p:nvSpPr>
            <p:spPr>
              <a:xfrm>
                <a:off x="2668229" y="3510021"/>
                <a:ext cx="471948" cy="477054"/>
              </a:xfrm>
              <a:prstGeom prst="rect">
                <a:avLst/>
              </a:prstGeom>
              <a:noFill/>
            </p:spPr>
            <p:txBody>
              <a:bodyPr wrap="square" rtlCol="0">
                <a:spAutoFit/>
              </a:bodyPr>
              <a:lstStyle/>
              <a:p>
                <a:r>
                  <a:rPr lang="en-US" sz="2500" b="1" smtClean="0">
                    <a:solidFill>
                      <a:schemeClr val="accent2">
                        <a:lumMod val="75000"/>
                      </a:schemeClr>
                    </a:solidFill>
                  </a:rPr>
                  <a:t>+</a:t>
                </a:r>
                <a:endParaRPr lang="en-US" sz="2500" b="1">
                  <a:solidFill>
                    <a:schemeClr val="accent2">
                      <a:lumMod val="75000"/>
                    </a:schemeClr>
                  </a:solidFill>
                </a:endParaRPr>
              </a:p>
            </p:txBody>
          </p:sp>
          <p:sp>
            <p:nvSpPr>
              <p:cNvPr id="12" name="TextBox 11"/>
              <p:cNvSpPr txBox="1"/>
              <p:nvPr/>
            </p:nvSpPr>
            <p:spPr>
              <a:xfrm>
                <a:off x="1981200" y="2927556"/>
                <a:ext cx="471948" cy="477054"/>
              </a:xfrm>
              <a:prstGeom prst="rect">
                <a:avLst/>
              </a:prstGeom>
              <a:noFill/>
            </p:spPr>
            <p:txBody>
              <a:bodyPr wrap="square" rtlCol="0">
                <a:spAutoFit/>
              </a:bodyPr>
              <a:lstStyle/>
              <a:p>
                <a:r>
                  <a:rPr lang="en-US" sz="2500" b="1" smtClean="0">
                    <a:solidFill>
                      <a:schemeClr val="accent2">
                        <a:lumMod val="75000"/>
                      </a:schemeClr>
                    </a:solidFill>
                  </a:rPr>
                  <a:t>+</a:t>
                </a:r>
                <a:endParaRPr lang="en-US" sz="2500" b="1">
                  <a:solidFill>
                    <a:schemeClr val="accent2">
                      <a:lumMod val="75000"/>
                    </a:schemeClr>
                  </a:solidFill>
                </a:endParaRPr>
              </a:p>
            </p:txBody>
          </p:sp>
          <p:sp>
            <p:nvSpPr>
              <p:cNvPr id="13" name="TextBox 12"/>
              <p:cNvSpPr txBox="1"/>
              <p:nvPr/>
            </p:nvSpPr>
            <p:spPr>
              <a:xfrm>
                <a:off x="1485899" y="4569354"/>
                <a:ext cx="471948" cy="477054"/>
              </a:xfrm>
              <a:prstGeom prst="rect">
                <a:avLst/>
              </a:prstGeom>
              <a:noFill/>
            </p:spPr>
            <p:txBody>
              <a:bodyPr wrap="square" rtlCol="0">
                <a:spAutoFit/>
              </a:bodyPr>
              <a:lstStyle/>
              <a:p>
                <a:r>
                  <a:rPr lang="en-US" sz="2500" b="1" smtClean="0">
                    <a:solidFill>
                      <a:schemeClr val="accent2">
                        <a:lumMod val="75000"/>
                      </a:schemeClr>
                    </a:solidFill>
                  </a:rPr>
                  <a:t>+</a:t>
                </a:r>
                <a:endParaRPr lang="en-US" sz="2500" b="1">
                  <a:solidFill>
                    <a:schemeClr val="accent2">
                      <a:lumMod val="75000"/>
                    </a:schemeClr>
                  </a:solidFill>
                </a:endParaRPr>
              </a:p>
            </p:txBody>
          </p:sp>
          <p:sp>
            <p:nvSpPr>
              <p:cNvPr id="14" name="TextBox 13"/>
              <p:cNvSpPr txBox="1"/>
              <p:nvPr/>
            </p:nvSpPr>
            <p:spPr>
              <a:xfrm>
                <a:off x="1728327" y="2479998"/>
                <a:ext cx="329073" cy="477054"/>
              </a:xfrm>
              <a:prstGeom prst="rect">
                <a:avLst/>
              </a:prstGeom>
              <a:noFill/>
            </p:spPr>
            <p:txBody>
              <a:bodyPr wrap="square" rtlCol="0">
                <a:spAutoFit/>
              </a:bodyPr>
              <a:lstStyle/>
              <a:p>
                <a:r>
                  <a:rPr lang="en-US" sz="2500" b="1">
                    <a:solidFill>
                      <a:schemeClr val="accent2">
                        <a:lumMod val="75000"/>
                      </a:schemeClr>
                    </a:solidFill>
                    <a:latin typeface="Tahoma"/>
                    <a:ea typeface="Tahoma"/>
                    <a:cs typeface="Tahoma"/>
                    <a:sym typeface="Symbol"/>
                  </a:rPr>
                  <a:t>̶</a:t>
                </a:r>
                <a:endParaRPr lang="en-US" sz="2500" b="1">
                  <a:solidFill>
                    <a:schemeClr val="accent2">
                      <a:lumMod val="75000"/>
                    </a:schemeClr>
                  </a:solidFill>
                </a:endParaRPr>
              </a:p>
            </p:txBody>
          </p:sp>
          <p:sp>
            <p:nvSpPr>
              <p:cNvPr id="15" name="TextBox 14"/>
              <p:cNvSpPr txBox="1"/>
              <p:nvPr/>
            </p:nvSpPr>
            <p:spPr>
              <a:xfrm>
                <a:off x="1194772" y="3677076"/>
                <a:ext cx="329073" cy="477054"/>
              </a:xfrm>
              <a:prstGeom prst="rect">
                <a:avLst/>
              </a:prstGeom>
              <a:noFill/>
            </p:spPr>
            <p:txBody>
              <a:bodyPr wrap="square" rtlCol="0">
                <a:spAutoFit/>
              </a:bodyPr>
              <a:lstStyle/>
              <a:p>
                <a:r>
                  <a:rPr lang="en-US" sz="2500" b="1">
                    <a:solidFill>
                      <a:schemeClr val="accent2">
                        <a:lumMod val="75000"/>
                      </a:schemeClr>
                    </a:solidFill>
                    <a:latin typeface="Tahoma"/>
                    <a:ea typeface="Tahoma"/>
                    <a:cs typeface="Tahoma"/>
                    <a:sym typeface="Symbol"/>
                  </a:rPr>
                  <a:t>̶</a:t>
                </a:r>
                <a:endParaRPr lang="en-US" sz="2500" b="1">
                  <a:solidFill>
                    <a:schemeClr val="accent2">
                      <a:lumMod val="75000"/>
                    </a:schemeClr>
                  </a:solidFill>
                </a:endParaRPr>
              </a:p>
            </p:txBody>
          </p:sp>
          <p:sp>
            <p:nvSpPr>
              <p:cNvPr id="16" name="TextBox 15"/>
              <p:cNvSpPr txBox="1"/>
              <p:nvPr/>
            </p:nvSpPr>
            <p:spPr>
              <a:xfrm>
                <a:off x="1976898" y="4094946"/>
                <a:ext cx="329073" cy="477054"/>
              </a:xfrm>
              <a:prstGeom prst="rect">
                <a:avLst/>
              </a:prstGeom>
              <a:noFill/>
            </p:spPr>
            <p:txBody>
              <a:bodyPr wrap="square" rtlCol="0">
                <a:spAutoFit/>
              </a:bodyPr>
              <a:lstStyle/>
              <a:p>
                <a:r>
                  <a:rPr lang="en-US" sz="2500" b="1">
                    <a:solidFill>
                      <a:schemeClr val="accent2">
                        <a:lumMod val="75000"/>
                      </a:schemeClr>
                    </a:solidFill>
                    <a:latin typeface="Tahoma"/>
                    <a:ea typeface="Tahoma"/>
                    <a:cs typeface="Tahoma"/>
                    <a:sym typeface="Symbol"/>
                  </a:rPr>
                  <a:t>̶</a:t>
                </a:r>
                <a:endParaRPr lang="en-US" sz="2500" b="1">
                  <a:solidFill>
                    <a:schemeClr val="accent2">
                      <a:lumMod val="75000"/>
                    </a:schemeClr>
                  </a:solidFill>
                </a:endParaRPr>
              </a:p>
            </p:txBody>
          </p:sp>
        </p:grpSp>
      </p:grpSp>
      <p:sp>
        <p:nvSpPr>
          <p:cNvPr id="29" name="Rounded Rectangular Callout 28"/>
          <p:cNvSpPr/>
          <p:nvPr/>
        </p:nvSpPr>
        <p:spPr>
          <a:xfrm>
            <a:off x="3733800" y="1295400"/>
            <a:ext cx="4572000" cy="2956437"/>
          </a:xfrm>
          <a:prstGeom prst="wedgeRoundRectCallout">
            <a:avLst>
              <a:gd name="adj1" fmla="val -66639"/>
              <a:gd name="adj2" fmla="val -9422"/>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marL="365760" indent="-365760" algn="just">
              <a:spcBef>
                <a:spcPct val="20000"/>
              </a:spcBef>
              <a:buClr>
                <a:schemeClr val="accent1"/>
              </a:buClr>
              <a:buFont typeface="Arial" panose="020B0604020202020204" pitchFamily="34" charset="0"/>
              <a:buChar char="•"/>
            </a:pPr>
            <a:r>
              <a:rPr lang="en-US" sz="2400" smtClean="0">
                <a:solidFill>
                  <a:schemeClr val="tx1">
                    <a:lumMod val="85000"/>
                    <a:lumOff val="15000"/>
                  </a:schemeClr>
                </a:solidFill>
                <a:latin typeface="Times New Roman" panose="02020603050405020304" pitchFamily="18" charset="0"/>
                <a:cs typeface="Times New Roman" panose="02020603050405020304" pitchFamily="18" charset="0"/>
              </a:rPr>
              <a:t>Dựa vào loại quan hệ của người dùng trong mạng xã hội để phân loại các nhóm người dùng khác nhau.</a:t>
            </a:r>
            <a:endParaRPr lang="en-US" sz="2400">
              <a:solidFill>
                <a:schemeClr val="tx1">
                  <a:lumMod val="85000"/>
                  <a:lumOff val="15000"/>
                </a:schemeClr>
              </a:solidFill>
              <a:latin typeface="Times New Roman" panose="02020603050405020304" pitchFamily="18" charset="0"/>
              <a:cs typeface="Times New Roman" panose="02020603050405020304" pitchFamily="18" charset="0"/>
            </a:endParaRPr>
          </a:p>
          <a:p>
            <a:pPr marL="365760" indent="-365760" algn="just">
              <a:spcBef>
                <a:spcPct val="20000"/>
              </a:spcBef>
              <a:buClr>
                <a:schemeClr val="accent1"/>
              </a:buClr>
              <a:buFont typeface="Arial" panose="020B0604020202020204" pitchFamily="34" charset="0"/>
              <a:buChar char="•"/>
            </a:pPr>
            <a:r>
              <a:rPr lang="en-US" sz="2400">
                <a:solidFill>
                  <a:schemeClr val="tx1">
                    <a:lumMod val="85000"/>
                    <a:lumOff val="15000"/>
                  </a:schemeClr>
                </a:solidFill>
                <a:latin typeface="Times New Roman" panose="02020603050405020304" pitchFamily="18" charset="0"/>
                <a:cs typeface="Times New Roman" panose="02020603050405020304" pitchFamily="18" charset="0"/>
              </a:rPr>
              <a:t>Thông tin của người dùng có nhiều liên kết đến là liên kết positive có độ tin cậy cao.</a:t>
            </a:r>
          </a:p>
        </p:txBody>
      </p:sp>
      <p:graphicFrame>
        <p:nvGraphicFramePr>
          <p:cNvPr id="30" name="Diagram 29"/>
          <p:cNvGraphicFramePr/>
          <p:nvPr>
            <p:extLst>
              <p:ext uri="{D42A27DB-BD31-4B8C-83A1-F6EECF244321}">
                <p14:modId xmlns:p14="http://schemas.microsoft.com/office/powerpoint/2010/main" val="3990697601"/>
              </p:ext>
            </p:extLst>
          </p:nvPr>
        </p:nvGraphicFramePr>
        <p:xfrm>
          <a:off x="205248" y="4419600"/>
          <a:ext cx="8058765" cy="20351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7559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Đặc trưng PNR</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Tác giả Tuyến thể hiện quy luật hành vi và tâm lý xã hội:</a:t>
                </a:r>
              </a:p>
              <a:p>
                <a:pPr marL="0" indent="0">
                  <a:buNone/>
                </a:pPr>
                <a:r>
                  <a:rPr lang="en-US"/>
                  <a:t>	</a:t>
                </a:r>
                <a14:m>
                  <m:oMath xmlns:m="http://schemas.openxmlformats.org/officeDocument/2006/math">
                    <m:sSub>
                      <m:sSubPr>
                        <m:ctrlPr>
                          <a:rPr lang="en-US" i="1">
                            <a:latin typeface="Cambria Math"/>
                          </a:rPr>
                        </m:ctrlPr>
                      </m:sSubPr>
                      <m:e>
                        <m:r>
                          <m:rPr>
                            <m:sty m:val="p"/>
                          </m:rPr>
                          <a:rPr lang="en-US">
                            <a:latin typeface="Cambria Math"/>
                          </a:rPr>
                          <m:t>R</m:t>
                        </m:r>
                      </m:e>
                      <m:sub>
                        <m:r>
                          <m:rPr>
                            <m:sty m:val="p"/>
                          </m:rPr>
                          <a:rPr lang="en-US">
                            <a:latin typeface="Cambria Math"/>
                          </a:rPr>
                          <m:t>out</m:t>
                        </m:r>
                      </m:sub>
                    </m:sSub>
                    <m:d>
                      <m:dPr>
                        <m:ctrlPr>
                          <a:rPr lang="en-US" i="1">
                            <a:latin typeface="Cambria Math"/>
                          </a:rPr>
                        </m:ctrlPr>
                      </m:dPr>
                      <m:e>
                        <m:r>
                          <m:rPr>
                            <m:sty m:val="p"/>
                          </m:rPr>
                          <a:rPr lang="en-US">
                            <a:latin typeface="Cambria Math"/>
                          </a:rPr>
                          <m:t>u</m:t>
                        </m:r>
                      </m:e>
                    </m:d>
                    <m:r>
                      <a:rPr lang="en-US">
                        <a:latin typeface="Cambria Math"/>
                      </a:rPr>
                      <m:t>=</m:t>
                    </m:r>
                    <m:f>
                      <m:fPr>
                        <m:ctrlPr>
                          <a:rPr lang="en-US" i="1">
                            <a:latin typeface="Cambria Math"/>
                          </a:rPr>
                        </m:ctrlPr>
                      </m:fPr>
                      <m:num>
                        <m:sSubSup>
                          <m:sSubSupPr>
                            <m:ctrlPr>
                              <a:rPr lang="en-US" i="1">
                                <a:latin typeface="Cambria Math"/>
                              </a:rPr>
                            </m:ctrlPr>
                          </m:sSubSupPr>
                          <m:e>
                            <m:r>
                              <m:rPr>
                                <m:sty m:val="p"/>
                              </m:rPr>
                              <a:rPr lang="en-US">
                                <a:latin typeface="Cambria Math"/>
                              </a:rPr>
                              <m:t>d</m:t>
                            </m:r>
                          </m:e>
                          <m:sub>
                            <m:r>
                              <m:rPr>
                                <m:sty m:val="p"/>
                              </m:rPr>
                              <a:rPr lang="en-US">
                                <a:latin typeface="Cambria Math"/>
                              </a:rPr>
                              <m:t>out</m:t>
                            </m:r>
                          </m:sub>
                          <m:sup>
                            <m:r>
                              <a:rPr lang="en-US">
                                <a:latin typeface="Cambria Math"/>
                              </a:rPr>
                              <m:t>+</m:t>
                            </m:r>
                          </m:sup>
                        </m:sSubSup>
                        <m:r>
                          <a:rPr lang="en-US">
                            <a:latin typeface="Cambria Math"/>
                          </a:rPr>
                          <m:t>(</m:t>
                        </m:r>
                        <m:r>
                          <m:rPr>
                            <m:sty m:val="p"/>
                          </m:rPr>
                          <a:rPr lang="en-US">
                            <a:latin typeface="Cambria Math"/>
                          </a:rPr>
                          <m:t>u</m:t>
                        </m:r>
                        <m:r>
                          <a:rPr lang="en-US">
                            <a:latin typeface="Cambria Math"/>
                          </a:rPr>
                          <m:t>)</m:t>
                        </m:r>
                      </m:num>
                      <m:den>
                        <m:sSubSup>
                          <m:sSubSupPr>
                            <m:ctrlPr>
                              <a:rPr lang="en-US" i="1">
                                <a:latin typeface="Cambria Math"/>
                              </a:rPr>
                            </m:ctrlPr>
                          </m:sSubSupPr>
                          <m:e>
                            <m:r>
                              <m:rPr>
                                <m:sty m:val="p"/>
                              </m:rPr>
                              <a:rPr lang="en-US">
                                <a:latin typeface="Cambria Math"/>
                              </a:rPr>
                              <m:t>d</m:t>
                            </m:r>
                          </m:e>
                          <m:sub>
                            <m:r>
                              <m:rPr>
                                <m:sty m:val="p"/>
                              </m:rPr>
                              <a:rPr lang="en-US">
                                <a:latin typeface="Cambria Math"/>
                              </a:rPr>
                              <m:t>out</m:t>
                            </m:r>
                          </m:sub>
                          <m:sup>
                            <m:r>
                              <a:rPr lang="en-US">
                                <a:latin typeface="Cambria Math"/>
                              </a:rPr>
                              <m:t>−</m:t>
                            </m:r>
                          </m:sup>
                        </m:sSubSup>
                        <m:d>
                          <m:dPr>
                            <m:ctrlPr>
                              <a:rPr lang="en-US" i="1">
                                <a:latin typeface="Cambria Math"/>
                              </a:rPr>
                            </m:ctrlPr>
                          </m:dPr>
                          <m:e>
                            <m:r>
                              <m:rPr>
                                <m:sty m:val="p"/>
                              </m:rPr>
                              <a:rPr lang="en-US">
                                <a:latin typeface="Cambria Math"/>
                              </a:rPr>
                              <m:t>u</m:t>
                            </m:r>
                          </m:e>
                        </m:d>
                        <m:r>
                          <a:rPr lang="en-US">
                            <a:latin typeface="Cambria Math"/>
                          </a:rPr>
                          <m:t>+</m:t>
                        </m:r>
                        <m:r>
                          <m:rPr>
                            <m:sty m:val="p"/>
                          </m:rPr>
                          <a:rPr lang="en-US">
                            <a:latin typeface="Cambria Math"/>
                          </a:rPr>
                          <m:t>ε</m:t>
                        </m:r>
                      </m:den>
                    </m:f>
                  </m:oMath>
                </a14:m>
                <a:r>
                  <a:rPr lang="en-US"/>
                  <a:t>	và	</a:t>
                </a:r>
                <a14:m>
                  <m:oMath xmlns:m="http://schemas.openxmlformats.org/officeDocument/2006/math">
                    <m:sSub>
                      <m:sSubPr>
                        <m:ctrlPr>
                          <a:rPr lang="en-US" i="1">
                            <a:latin typeface="Cambria Math"/>
                          </a:rPr>
                        </m:ctrlPr>
                      </m:sSubPr>
                      <m:e>
                        <m:r>
                          <m:rPr>
                            <m:sty m:val="p"/>
                          </m:rPr>
                          <a:rPr lang="en-US">
                            <a:latin typeface="Cambria Math"/>
                          </a:rPr>
                          <m:t>R</m:t>
                        </m:r>
                      </m:e>
                      <m:sub>
                        <m:r>
                          <m:rPr>
                            <m:sty m:val="p"/>
                          </m:rPr>
                          <a:rPr lang="en-US">
                            <a:latin typeface="Cambria Math"/>
                          </a:rPr>
                          <m:t>in</m:t>
                        </m:r>
                      </m:sub>
                    </m:sSub>
                    <m:d>
                      <m:dPr>
                        <m:ctrlPr>
                          <a:rPr lang="en-US" i="1">
                            <a:latin typeface="Cambria Math"/>
                          </a:rPr>
                        </m:ctrlPr>
                      </m:dPr>
                      <m:e>
                        <m:r>
                          <m:rPr>
                            <m:sty m:val="p"/>
                          </m:rPr>
                          <a:rPr lang="en-US">
                            <a:latin typeface="Cambria Math"/>
                          </a:rPr>
                          <m:t>v</m:t>
                        </m:r>
                      </m:e>
                    </m:d>
                    <m:r>
                      <a:rPr lang="en-US">
                        <a:latin typeface="Cambria Math"/>
                      </a:rPr>
                      <m:t>=</m:t>
                    </m:r>
                    <m:f>
                      <m:fPr>
                        <m:ctrlPr>
                          <a:rPr lang="en-US" i="1">
                            <a:latin typeface="Cambria Math"/>
                          </a:rPr>
                        </m:ctrlPr>
                      </m:fPr>
                      <m:num>
                        <m:sSubSup>
                          <m:sSubSupPr>
                            <m:ctrlPr>
                              <a:rPr lang="en-US" i="1">
                                <a:latin typeface="Cambria Math"/>
                              </a:rPr>
                            </m:ctrlPr>
                          </m:sSubSupPr>
                          <m:e>
                            <m:r>
                              <m:rPr>
                                <m:sty m:val="p"/>
                              </m:rPr>
                              <a:rPr lang="en-US">
                                <a:latin typeface="Cambria Math"/>
                              </a:rPr>
                              <m:t>d</m:t>
                            </m:r>
                          </m:e>
                          <m:sub>
                            <m:r>
                              <m:rPr>
                                <m:sty m:val="p"/>
                              </m:rPr>
                              <a:rPr lang="en-US">
                                <a:latin typeface="Cambria Math"/>
                              </a:rPr>
                              <m:t>in</m:t>
                            </m:r>
                          </m:sub>
                          <m:sup>
                            <m:r>
                              <a:rPr lang="en-US">
                                <a:latin typeface="Cambria Math"/>
                              </a:rPr>
                              <m:t>+</m:t>
                            </m:r>
                          </m:sup>
                        </m:sSubSup>
                        <m:r>
                          <a:rPr lang="en-US">
                            <a:latin typeface="Cambria Math"/>
                          </a:rPr>
                          <m:t>(</m:t>
                        </m:r>
                        <m:r>
                          <m:rPr>
                            <m:sty m:val="p"/>
                          </m:rPr>
                          <a:rPr lang="en-US">
                            <a:latin typeface="Cambria Math"/>
                          </a:rPr>
                          <m:t>v</m:t>
                        </m:r>
                        <m:r>
                          <a:rPr lang="en-US">
                            <a:latin typeface="Cambria Math"/>
                          </a:rPr>
                          <m:t>)</m:t>
                        </m:r>
                      </m:num>
                      <m:den>
                        <m:sSubSup>
                          <m:sSubSupPr>
                            <m:ctrlPr>
                              <a:rPr lang="en-US" i="1">
                                <a:latin typeface="Cambria Math"/>
                              </a:rPr>
                            </m:ctrlPr>
                          </m:sSubSupPr>
                          <m:e>
                            <m:r>
                              <m:rPr>
                                <m:sty m:val="p"/>
                              </m:rPr>
                              <a:rPr lang="en-US">
                                <a:latin typeface="Cambria Math"/>
                              </a:rPr>
                              <m:t>d</m:t>
                            </m:r>
                          </m:e>
                          <m:sub>
                            <m:r>
                              <m:rPr>
                                <m:sty m:val="p"/>
                              </m:rPr>
                              <a:rPr lang="en-US">
                                <a:latin typeface="Cambria Math"/>
                              </a:rPr>
                              <m:t>in</m:t>
                            </m:r>
                          </m:sub>
                          <m:sup>
                            <m:r>
                              <a:rPr lang="en-US">
                                <a:latin typeface="Cambria Math"/>
                              </a:rPr>
                              <m:t>−</m:t>
                            </m:r>
                          </m:sup>
                        </m:sSubSup>
                        <m:d>
                          <m:dPr>
                            <m:ctrlPr>
                              <a:rPr lang="en-US" i="1">
                                <a:latin typeface="Cambria Math"/>
                              </a:rPr>
                            </m:ctrlPr>
                          </m:dPr>
                          <m:e>
                            <m:r>
                              <m:rPr>
                                <m:sty m:val="p"/>
                              </m:rPr>
                              <a:rPr lang="en-US">
                                <a:latin typeface="Cambria Math"/>
                              </a:rPr>
                              <m:t>v</m:t>
                            </m:r>
                          </m:e>
                        </m:d>
                        <m:r>
                          <a:rPr lang="en-US">
                            <a:latin typeface="Cambria Math"/>
                          </a:rPr>
                          <m:t>+</m:t>
                        </m:r>
                        <m:r>
                          <m:rPr>
                            <m:sty m:val="p"/>
                          </m:rPr>
                          <a:rPr lang="en-US">
                            <a:latin typeface="Cambria Math"/>
                          </a:rPr>
                          <m:t>ε</m:t>
                        </m:r>
                      </m:den>
                    </m:f>
                  </m:oMath>
                </a14:m>
                <a:endParaRPr lang="en-US"/>
              </a:p>
              <a:p>
                <a:r>
                  <a:rPr lang="en-US"/>
                  <a:t>Trong đó:</a:t>
                </a:r>
              </a:p>
              <a:p>
                <a:pPr lvl="1"/>
                <a14:m>
                  <m:oMath xmlns:m="http://schemas.openxmlformats.org/officeDocument/2006/math">
                    <m:sSubSup>
                      <m:sSubSupPr>
                        <m:ctrlPr>
                          <a:rPr lang="en-US" sz="2100" i="1">
                            <a:latin typeface="Cambria Math"/>
                          </a:rPr>
                        </m:ctrlPr>
                      </m:sSubSupPr>
                      <m:e>
                        <m:r>
                          <m:rPr>
                            <m:sty m:val="p"/>
                          </m:rPr>
                          <a:rPr lang="en-US" sz="2100">
                            <a:latin typeface="Cambria Math"/>
                          </a:rPr>
                          <m:t>d</m:t>
                        </m:r>
                      </m:e>
                      <m:sub>
                        <m:r>
                          <m:rPr>
                            <m:sty m:val="p"/>
                          </m:rPr>
                          <a:rPr lang="en-US" sz="2100">
                            <a:latin typeface="Cambria Math"/>
                          </a:rPr>
                          <m:t>out</m:t>
                        </m:r>
                      </m:sub>
                      <m:sup>
                        <m:r>
                          <a:rPr lang="en-US" sz="2100">
                            <a:latin typeface="Cambria Math"/>
                          </a:rPr>
                          <m:t>+</m:t>
                        </m:r>
                      </m:sup>
                    </m:sSubSup>
                    <m:r>
                      <a:rPr lang="en-US" sz="2100">
                        <a:latin typeface="Cambria Math"/>
                      </a:rPr>
                      <m:t>(</m:t>
                    </m:r>
                    <m:r>
                      <m:rPr>
                        <m:sty m:val="p"/>
                      </m:rPr>
                      <a:rPr lang="en-US" sz="2100">
                        <a:latin typeface="Cambria Math"/>
                      </a:rPr>
                      <m:t>u</m:t>
                    </m:r>
                    <m:r>
                      <a:rPr lang="en-US" sz="2100">
                        <a:latin typeface="Cambria Math"/>
                      </a:rPr>
                      <m:t>)</m:t>
                    </m:r>
                  </m:oMath>
                </a14:m>
                <a:r>
                  <a:rPr lang="en-US" sz="2100"/>
                  <a:t>: số lượng liên kết ra của đỉnh </a:t>
                </a:r>
                <a14:m>
                  <m:oMath xmlns:m="http://schemas.openxmlformats.org/officeDocument/2006/math">
                    <m:r>
                      <m:rPr>
                        <m:sty m:val="p"/>
                      </m:rPr>
                      <a:rPr lang="en-US" sz="2100">
                        <a:latin typeface="Cambria Math"/>
                      </a:rPr>
                      <m:t>u</m:t>
                    </m:r>
                  </m:oMath>
                </a14:m>
                <a:r>
                  <a:rPr lang="en-US" sz="2100"/>
                  <a:t> là liên kết “</a:t>
                </a:r>
                <a:r>
                  <a:rPr lang="en-US" sz="2100" i="1"/>
                  <a:t>positive</a:t>
                </a:r>
                <a:r>
                  <a:rPr lang="en-US" sz="2100"/>
                  <a:t>”.</a:t>
                </a:r>
              </a:p>
              <a:p>
                <a:pPr lvl="1"/>
                <a14:m>
                  <m:oMath xmlns:m="http://schemas.openxmlformats.org/officeDocument/2006/math">
                    <m:sSubSup>
                      <m:sSubSupPr>
                        <m:ctrlPr>
                          <a:rPr lang="en-US" sz="2100" i="1">
                            <a:latin typeface="Cambria Math"/>
                          </a:rPr>
                        </m:ctrlPr>
                      </m:sSubSupPr>
                      <m:e>
                        <m:r>
                          <m:rPr>
                            <m:sty m:val="p"/>
                          </m:rPr>
                          <a:rPr lang="en-US" sz="2100">
                            <a:latin typeface="Cambria Math"/>
                          </a:rPr>
                          <m:t>d</m:t>
                        </m:r>
                      </m:e>
                      <m:sub>
                        <m:r>
                          <m:rPr>
                            <m:sty m:val="p"/>
                          </m:rPr>
                          <a:rPr lang="en-US" sz="2100">
                            <a:latin typeface="Cambria Math"/>
                          </a:rPr>
                          <m:t>out</m:t>
                        </m:r>
                      </m:sub>
                      <m:sup>
                        <m:r>
                          <a:rPr lang="en-US" sz="2100">
                            <a:latin typeface="Cambria Math"/>
                          </a:rPr>
                          <m:t>−</m:t>
                        </m:r>
                      </m:sup>
                    </m:sSubSup>
                    <m:d>
                      <m:dPr>
                        <m:ctrlPr>
                          <a:rPr lang="en-US" sz="2100" i="1">
                            <a:latin typeface="Cambria Math"/>
                          </a:rPr>
                        </m:ctrlPr>
                      </m:dPr>
                      <m:e>
                        <m:r>
                          <m:rPr>
                            <m:sty m:val="p"/>
                          </m:rPr>
                          <a:rPr lang="en-US" sz="2100">
                            <a:latin typeface="Cambria Math"/>
                          </a:rPr>
                          <m:t>u</m:t>
                        </m:r>
                      </m:e>
                    </m:d>
                  </m:oMath>
                </a14:m>
                <a:r>
                  <a:rPr lang="en-US" sz="2100"/>
                  <a:t>: số lượng liên kết ra của đỉnh </a:t>
                </a:r>
                <a14:m>
                  <m:oMath xmlns:m="http://schemas.openxmlformats.org/officeDocument/2006/math">
                    <m:r>
                      <m:rPr>
                        <m:sty m:val="p"/>
                      </m:rPr>
                      <a:rPr lang="en-US" sz="2100">
                        <a:latin typeface="Cambria Math"/>
                      </a:rPr>
                      <m:t>u</m:t>
                    </m:r>
                  </m:oMath>
                </a14:m>
                <a:r>
                  <a:rPr lang="en-US" sz="2100"/>
                  <a:t> là liên kết “</a:t>
                </a:r>
                <a:r>
                  <a:rPr lang="en-US" sz="2100" i="1"/>
                  <a:t>negative</a:t>
                </a:r>
                <a:r>
                  <a:rPr lang="en-US" sz="2100"/>
                  <a:t>”.</a:t>
                </a:r>
              </a:p>
              <a:p>
                <a:pPr lvl="1"/>
                <a14:m>
                  <m:oMath xmlns:m="http://schemas.openxmlformats.org/officeDocument/2006/math">
                    <m:sSubSup>
                      <m:sSubSupPr>
                        <m:ctrlPr>
                          <a:rPr lang="en-US" sz="2100" i="1">
                            <a:latin typeface="Cambria Math"/>
                          </a:rPr>
                        </m:ctrlPr>
                      </m:sSubSupPr>
                      <m:e>
                        <m:r>
                          <m:rPr>
                            <m:sty m:val="p"/>
                          </m:rPr>
                          <a:rPr lang="en-US" sz="2100">
                            <a:latin typeface="Cambria Math"/>
                          </a:rPr>
                          <m:t>d</m:t>
                        </m:r>
                      </m:e>
                      <m:sub>
                        <m:r>
                          <m:rPr>
                            <m:sty m:val="p"/>
                          </m:rPr>
                          <a:rPr lang="en-US" sz="2100">
                            <a:latin typeface="Cambria Math"/>
                          </a:rPr>
                          <m:t>in</m:t>
                        </m:r>
                      </m:sub>
                      <m:sup>
                        <m:r>
                          <a:rPr lang="en-US" sz="2100">
                            <a:latin typeface="Cambria Math"/>
                          </a:rPr>
                          <m:t>+</m:t>
                        </m:r>
                      </m:sup>
                    </m:sSubSup>
                    <m:r>
                      <a:rPr lang="en-US" sz="2100">
                        <a:latin typeface="Cambria Math"/>
                      </a:rPr>
                      <m:t>(</m:t>
                    </m:r>
                    <m:r>
                      <m:rPr>
                        <m:sty m:val="p"/>
                      </m:rPr>
                      <a:rPr lang="en-US" sz="2100">
                        <a:latin typeface="Cambria Math"/>
                      </a:rPr>
                      <m:t>v</m:t>
                    </m:r>
                    <m:r>
                      <a:rPr lang="en-US" sz="2100">
                        <a:latin typeface="Cambria Math"/>
                      </a:rPr>
                      <m:t>)</m:t>
                    </m:r>
                  </m:oMath>
                </a14:m>
                <a:r>
                  <a:rPr lang="en-US" sz="2100"/>
                  <a:t>: số lượng liên kết vào của đỉnh </a:t>
                </a:r>
                <a14:m>
                  <m:oMath xmlns:m="http://schemas.openxmlformats.org/officeDocument/2006/math">
                    <m:r>
                      <m:rPr>
                        <m:sty m:val="p"/>
                      </m:rPr>
                      <a:rPr lang="en-US" sz="2100">
                        <a:latin typeface="Cambria Math"/>
                      </a:rPr>
                      <m:t>v</m:t>
                    </m:r>
                  </m:oMath>
                </a14:m>
                <a:r>
                  <a:rPr lang="en-US" sz="2100"/>
                  <a:t> là liên kết “</a:t>
                </a:r>
                <a:r>
                  <a:rPr lang="en-US" sz="2100" i="1"/>
                  <a:t>positive</a:t>
                </a:r>
                <a:r>
                  <a:rPr lang="en-US" sz="2100"/>
                  <a:t>”.</a:t>
                </a:r>
              </a:p>
              <a:p>
                <a:pPr lvl="1"/>
                <a14:m>
                  <m:oMath xmlns:m="http://schemas.openxmlformats.org/officeDocument/2006/math">
                    <m:sSubSup>
                      <m:sSubSupPr>
                        <m:ctrlPr>
                          <a:rPr lang="en-US" sz="2100" i="1">
                            <a:latin typeface="Cambria Math"/>
                          </a:rPr>
                        </m:ctrlPr>
                      </m:sSubSupPr>
                      <m:e>
                        <m:r>
                          <m:rPr>
                            <m:sty m:val="p"/>
                          </m:rPr>
                          <a:rPr lang="en-US" sz="2100">
                            <a:latin typeface="Cambria Math"/>
                          </a:rPr>
                          <m:t>d</m:t>
                        </m:r>
                      </m:e>
                      <m:sub>
                        <m:r>
                          <m:rPr>
                            <m:sty m:val="p"/>
                          </m:rPr>
                          <a:rPr lang="en-US" sz="2100">
                            <a:latin typeface="Cambria Math"/>
                          </a:rPr>
                          <m:t>in</m:t>
                        </m:r>
                      </m:sub>
                      <m:sup>
                        <m:r>
                          <a:rPr lang="en-US" sz="2100">
                            <a:latin typeface="Cambria Math"/>
                          </a:rPr>
                          <m:t>−</m:t>
                        </m:r>
                      </m:sup>
                    </m:sSubSup>
                    <m:d>
                      <m:dPr>
                        <m:ctrlPr>
                          <a:rPr lang="en-US" sz="2100" i="1">
                            <a:latin typeface="Cambria Math"/>
                          </a:rPr>
                        </m:ctrlPr>
                      </m:dPr>
                      <m:e>
                        <m:r>
                          <m:rPr>
                            <m:sty m:val="p"/>
                          </m:rPr>
                          <a:rPr lang="en-US" sz="2100">
                            <a:latin typeface="Cambria Math"/>
                          </a:rPr>
                          <m:t>v</m:t>
                        </m:r>
                      </m:e>
                    </m:d>
                  </m:oMath>
                </a14:m>
                <a:r>
                  <a:rPr lang="en-US" sz="2100"/>
                  <a:t>: số lượng liên kết vào của đỉnh </a:t>
                </a:r>
                <a14:m>
                  <m:oMath xmlns:m="http://schemas.openxmlformats.org/officeDocument/2006/math">
                    <m:r>
                      <m:rPr>
                        <m:sty m:val="p"/>
                      </m:rPr>
                      <a:rPr lang="en-US" sz="2100">
                        <a:latin typeface="Cambria Math"/>
                      </a:rPr>
                      <m:t>v</m:t>
                    </m:r>
                  </m:oMath>
                </a14:m>
                <a:r>
                  <a:rPr lang="en-US" sz="2100"/>
                  <a:t> là liên kết “</a:t>
                </a:r>
                <a:r>
                  <a:rPr lang="en-US" sz="2100" i="1"/>
                  <a:t>negative</a:t>
                </a:r>
                <a:r>
                  <a:rPr lang="en-US" sz="2100"/>
                  <a:t>”.</a:t>
                </a:r>
              </a:p>
              <a:p>
                <a:pPr lvl="1"/>
                <a14:m>
                  <m:oMath xmlns:m="http://schemas.openxmlformats.org/officeDocument/2006/math">
                    <m:r>
                      <m:rPr>
                        <m:sty m:val="p"/>
                      </m:rPr>
                      <a:rPr lang="en-US" sz="2100">
                        <a:latin typeface="Cambria Math"/>
                      </a:rPr>
                      <m:t>ε</m:t>
                    </m:r>
                  </m:oMath>
                </a14:m>
                <a:r>
                  <a:rPr lang="en-US" sz="2100"/>
                  <a:t>: là tham số với giá trị vô cùng nhỏ đảm bảo mẫu số khác 0</a:t>
                </a:r>
                <a:r>
                  <a:rPr lang="en-US" sz="2100" smtClean="0"/>
                  <a:t>.</a:t>
                </a:r>
                <a:endParaRPr lang="en-US" sz="21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9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40</a:t>
            </a:fld>
            <a:endParaRPr lang="en-US"/>
          </a:p>
        </p:txBody>
      </p:sp>
    </p:spTree>
    <p:extLst>
      <p:ext uri="{BB962C8B-B14F-4D97-AF65-F5344CB8AC3E}">
        <p14:creationId xmlns:p14="http://schemas.microsoft.com/office/powerpoint/2010/main" val="29633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Transfer AdaBoost with SVM</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1300"/>
                  <a:t>//input: Hai tập dữ liệu đã biết dấu hiệu cạnh </a:t>
                </a:r>
                <a14:m>
                  <m:oMath xmlns:m="http://schemas.openxmlformats.org/officeDocument/2006/math">
                    <m:sSub>
                      <m:sSubPr>
                        <m:ctrlPr>
                          <a:rPr lang="en-US" sz="1300" i="1">
                            <a:latin typeface="Cambria Math"/>
                          </a:rPr>
                        </m:ctrlPr>
                      </m:sSubPr>
                      <m:e>
                        <m:r>
                          <a:rPr lang="en-US" sz="1300" i="1">
                            <a:latin typeface="Cambria Math"/>
                          </a:rPr>
                          <m:t>𝑇</m:t>
                        </m:r>
                      </m:e>
                      <m:sub>
                        <m:r>
                          <a:rPr lang="en-US" sz="1300" i="1">
                            <a:latin typeface="Cambria Math"/>
                          </a:rPr>
                          <m:t>𝑠</m:t>
                        </m:r>
                      </m:sub>
                    </m:sSub>
                  </m:oMath>
                </a14:m>
                <a:r>
                  <a:rPr lang="en-US" sz="1300"/>
                  <a:t> và </a:t>
                </a:r>
                <a14:m>
                  <m:oMath xmlns:m="http://schemas.openxmlformats.org/officeDocument/2006/math">
                    <m:sSub>
                      <m:sSubPr>
                        <m:ctrlPr>
                          <a:rPr lang="en-US" sz="1300" i="1">
                            <a:latin typeface="Cambria Math"/>
                          </a:rPr>
                        </m:ctrlPr>
                      </m:sSubPr>
                      <m:e>
                        <m:r>
                          <a:rPr lang="en-US" sz="1300" i="1">
                            <a:latin typeface="Cambria Math"/>
                          </a:rPr>
                          <m:t>𝑇</m:t>
                        </m:r>
                      </m:e>
                      <m:sub>
                        <m:r>
                          <a:rPr lang="en-US" sz="1300" i="1">
                            <a:latin typeface="Cambria Math"/>
                          </a:rPr>
                          <m:t>𝑡</m:t>
                        </m:r>
                      </m:sub>
                    </m:sSub>
                  </m:oMath>
                </a14:m>
                <a:r>
                  <a:rPr lang="en-US" sz="1300"/>
                  <a:t>, tập dữ liệu chưa biết dấu hiệu cạnh </a:t>
                </a:r>
                <a14:m>
                  <m:oMath xmlns:m="http://schemas.openxmlformats.org/officeDocument/2006/math">
                    <m:sSubSup>
                      <m:sSubSupPr>
                        <m:ctrlPr>
                          <a:rPr lang="en-US" sz="1300" i="1">
                            <a:latin typeface="Cambria Math"/>
                          </a:rPr>
                        </m:ctrlPr>
                      </m:sSubSupPr>
                      <m:e>
                        <m:r>
                          <a:rPr lang="en-US" sz="1300" i="1">
                            <a:latin typeface="Cambria Math"/>
                          </a:rPr>
                          <m:t>𝐸</m:t>
                        </m:r>
                      </m:e>
                      <m:sub>
                        <m:r>
                          <a:rPr lang="en-US" sz="1300" i="1">
                            <a:latin typeface="Cambria Math"/>
                          </a:rPr>
                          <m:t>𝑡</m:t>
                        </m:r>
                      </m:sub>
                      <m:sup>
                        <m:r>
                          <a:rPr lang="en-US" sz="1300" i="1">
                            <a:latin typeface="Cambria Math"/>
                          </a:rPr>
                          <m:t>𝑢</m:t>
                        </m:r>
                      </m:sup>
                    </m:sSubSup>
                  </m:oMath>
                </a14:m>
                <a:r>
                  <a:rPr lang="en-US" sz="1300"/>
                  <a:t>, bộ phân lớp thành phần RBFSVM và số lần lặp </a:t>
                </a:r>
                <a14:m>
                  <m:oMath xmlns:m="http://schemas.openxmlformats.org/officeDocument/2006/math">
                    <m:r>
                      <a:rPr lang="en-US" sz="1300" i="1">
                        <a:latin typeface="Cambria Math"/>
                      </a:rPr>
                      <m:t>𝐾</m:t>
                    </m:r>
                  </m:oMath>
                </a14:m>
                <a:r>
                  <a:rPr lang="en-US" sz="1300"/>
                  <a:t>.</a:t>
                </a:r>
              </a:p>
              <a:p>
                <a:r>
                  <a:rPr lang="en-US" sz="1300"/>
                  <a:t>//output: Mô hình dự đoán </a:t>
                </a:r>
                <a14:m>
                  <m:oMath xmlns:m="http://schemas.openxmlformats.org/officeDocument/2006/math">
                    <m:r>
                      <a:rPr lang="en-US" sz="1300" i="1">
                        <a:latin typeface="Cambria Math"/>
                      </a:rPr>
                      <m:t>𝑃</m:t>
                    </m:r>
                  </m:oMath>
                </a14:m>
                <a:r>
                  <a:rPr lang="en-US" sz="1300"/>
                  <a:t>.</a:t>
                </a:r>
              </a:p>
              <a:p>
                <a:pPr lvl="0"/>
                <a:r>
                  <a:rPr lang="en-US" sz="1300"/>
                  <a:t>Cho </a:t>
                </a:r>
                <a14:m>
                  <m:oMath xmlns:m="http://schemas.openxmlformats.org/officeDocument/2006/math">
                    <m:r>
                      <a:rPr lang="en-US" sz="1300" i="1">
                        <a:latin typeface="Cambria Math"/>
                      </a:rPr>
                      <m:t>𝑛</m:t>
                    </m:r>
                    <m:r>
                      <a:rPr lang="en-US" sz="1300" i="1">
                        <a:latin typeface="Cambria Math"/>
                      </a:rPr>
                      <m:t>←</m:t>
                    </m:r>
                    <m:d>
                      <m:dPr>
                        <m:begChr m:val="|"/>
                        <m:endChr m:val="|"/>
                        <m:ctrlPr>
                          <a:rPr lang="en-US" sz="1300" i="1">
                            <a:latin typeface="Cambria Math"/>
                          </a:rPr>
                        </m:ctrlPr>
                      </m:dPr>
                      <m:e>
                        <m:sSub>
                          <m:sSubPr>
                            <m:ctrlPr>
                              <a:rPr lang="en-US" sz="1300" i="1">
                                <a:latin typeface="Cambria Math"/>
                              </a:rPr>
                            </m:ctrlPr>
                          </m:sSubPr>
                          <m:e>
                            <m:r>
                              <a:rPr lang="en-US" sz="1300" i="1">
                                <a:latin typeface="Cambria Math"/>
                              </a:rPr>
                              <m:t>𝑇</m:t>
                            </m:r>
                          </m:e>
                          <m:sub>
                            <m:r>
                              <a:rPr lang="en-US" sz="1300" i="1">
                                <a:latin typeface="Cambria Math"/>
                              </a:rPr>
                              <m:t>𝑠</m:t>
                            </m:r>
                          </m:sub>
                        </m:sSub>
                      </m:e>
                    </m:d>
                  </m:oMath>
                </a14:m>
                <a:r>
                  <a:rPr lang="en-US" sz="1300"/>
                  <a:t>, </a:t>
                </a:r>
                <a14:m>
                  <m:oMath xmlns:m="http://schemas.openxmlformats.org/officeDocument/2006/math">
                    <m:r>
                      <a:rPr lang="en-US" sz="1300" i="1">
                        <a:latin typeface="Cambria Math"/>
                      </a:rPr>
                      <m:t>𝑚</m:t>
                    </m:r>
                    <m:r>
                      <a:rPr lang="en-US" sz="1300" i="1">
                        <a:latin typeface="Cambria Math"/>
                      </a:rPr>
                      <m:t>←</m:t>
                    </m:r>
                    <m:d>
                      <m:dPr>
                        <m:begChr m:val="|"/>
                        <m:endChr m:val="|"/>
                        <m:ctrlPr>
                          <a:rPr lang="en-US" sz="1300" i="1">
                            <a:latin typeface="Cambria Math"/>
                          </a:rPr>
                        </m:ctrlPr>
                      </m:dPr>
                      <m:e>
                        <m:sSub>
                          <m:sSubPr>
                            <m:ctrlPr>
                              <a:rPr lang="en-US" sz="1300" i="1">
                                <a:latin typeface="Cambria Math"/>
                              </a:rPr>
                            </m:ctrlPr>
                          </m:sSubPr>
                          <m:e>
                            <m:r>
                              <a:rPr lang="en-US" sz="1300" i="1">
                                <a:latin typeface="Cambria Math"/>
                              </a:rPr>
                              <m:t>𝑇</m:t>
                            </m:r>
                          </m:e>
                          <m:sub>
                            <m:r>
                              <a:rPr lang="en-US" sz="1300" i="1">
                                <a:latin typeface="Cambria Math"/>
                              </a:rPr>
                              <m:t>𝑡</m:t>
                            </m:r>
                          </m:sub>
                        </m:sSub>
                      </m:e>
                    </m:d>
                  </m:oMath>
                </a14:m>
                <a:endParaRPr lang="en-US" sz="1300"/>
              </a:p>
              <a:p>
                <a:pPr lvl="0"/>
                <a:r>
                  <a:rPr lang="en-US" sz="1300"/>
                  <a:t>Khởi tạo vector trọng số </a:t>
                </a:r>
                <a14:m>
                  <m:oMath xmlns:m="http://schemas.openxmlformats.org/officeDocument/2006/math">
                    <m:sSup>
                      <m:sSupPr>
                        <m:ctrlPr>
                          <a:rPr lang="en-US" sz="1300" i="1">
                            <a:latin typeface="Cambria Math"/>
                          </a:rPr>
                        </m:ctrlPr>
                      </m:sSupPr>
                      <m:e>
                        <m:r>
                          <a:rPr lang="en-US" sz="1300" i="1">
                            <a:latin typeface="Cambria Math"/>
                          </a:rPr>
                          <m:t>𝑤</m:t>
                        </m:r>
                      </m:e>
                      <m:sup>
                        <m:r>
                          <a:rPr lang="en-US" sz="1300" i="1">
                            <a:latin typeface="Cambria Math"/>
                          </a:rPr>
                          <m:t>1</m:t>
                        </m:r>
                      </m:sup>
                    </m:sSup>
                    <m:r>
                      <a:rPr lang="en-US" sz="1300" i="1">
                        <a:latin typeface="Cambria Math"/>
                      </a:rPr>
                      <m:t>=</m:t>
                    </m:r>
                    <m:d>
                      <m:dPr>
                        <m:ctrlPr>
                          <a:rPr lang="en-US" sz="1300" i="1">
                            <a:latin typeface="Cambria Math"/>
                          </a:rPr>
                        </m:ctrlPr>
                      </m:dPr>
                      <m:e>
                        <m:sSubSup>
                          <m:sSubSupPr>
                            <m:ctrlPr>
                              <a:rPr lang="en-US" sz="1300" i="1">
                                <a:latin typeface="Cambria Math"/>
                              </a:rPr>
                            </m:ctrlPr>
                          </m:sSubSupPr>
                          <m:e>
                            <m:r>
                              <a:rPr lang="en-US" sz="1300" i="1">
                                <a:latin typeface="Cambria Math"/>
                              </a:rPr>
                              <m:t>𝑤</m:t>
                            </m:r>
                          </m:e>
                          <m:sub>
                            <m:r>
                              <a:rPr lang="en-US" sz="1300" i="1">
                                <a:latin typeface="Cambria Math"/>
                              </a:rPr>
                              <m:t>1</m:t>
                            </m:r>
                          </m:sub>
                          <m:sup>
                            <m:r>
                              <a:rPr lang="en-US" sz="1300" i="1">
                                <a:latin typeface="Cambria Math"/>
                              </a:rPr>
                              <m:t>1</m:t>
                            </m:r>
                          </m:sup>
                        </m:sSubSup>
                        <m:r>
                          <a:rPr lang="en-US" sz="1300" i="1">
                            <a:latin typeface="Cambria Math"/>
                          </a:rPr>
                          <m:t>,…,</m:t>
                        </m:r>
                        <m:sSubSup>
                          <m:sSubSupPr>
                            <m:ctrlPr>
                              <a:rPr lang="en-US" sz="1300" i="1">
                                <a:latin typeface="Cambria Math"/>
                              </a:rPr>
                            </m:ctrlPr>
                          </m:sSubSupPr>
                          <m:e>
                            <m:r>
                              <a:rPr lang="en-US" sz="1300" i="1">
                                <a:latin typeface="Cambria Math"/>
                              </a:rPr>
                              <m:t>𝑤</m:t>
                            </m:r>
                          </m:e>
                          <m:sub>
                            <m:r>
                              <a:rPr lang="en-US" sz="1300" i="1">
                                <a:latin typeface="Cambria Math"/>
                              </a:rPr>
                              <m:t>𝑛</m:t>
                            </m:r>
                          </m:sub>
                          <m:sup>
                            <m:r>
                              <a:rPr lang="en-US" sz="1300" i="1">
                                <a:latin typeface="Cambria Math"/>
                              </a:rPr>
                              <m:t>1</m:t>
                            </m:r>
                          </m:sup>
                        </m:sSubSup>
                        <m:r>
                          <a:rPr lang="en-US" sz="1300" i="1">
                            <a:latin typeface="Cambria Math"/>
                          </a:rPr>
                          <m:t>,</m:t>
                        </m:r>
                        <m:sSubSup>
                          <m:sSubSupPr>
                            <m:ctrlPr>
                              <a:rPr lang="en-US" sz="1300" i="1">
                                <a:latin typeface="Cambria Math"/>
                              </a:rPr>
                            </m:ctrlPr>
                          </m:sSubSupPr>
                          <m:e>
                            <m:r>
                              <a:rPr lang="en-US" sz="1300" i="1">
                                <a:latin typeface="Cambria Math"/>
                              </a:rPr>
                              <m:t>𝑤</m:t>
                            </m:r>
                          </m:e>
                          <m:sub>
                            <m:r>
                              <a:rPr lang="en-US" sz="1300" i="1">
                                <a:latin typeface="Cambria Math"/>
                              </a:rPr>
                              <m:t>𝑛</m:t>
                            </m:r>
                            <m:r>
                              <a:rPr lang="en-US" sz="1300" i="1">
                                <a:latin typeface="Cambria Math"/>
                              </a:rPr>
                              <m:t>+1</m:t>
                            </m:r>
                          </m:sub>
                          <m:sup>
                            <m:r>
                              <a:rPr lang="en-US" sz="1300" i="1">
                                <a:latin typeface="Cambria Math"/>
                              </a:rPr>
                              <m:t>1</m:t>
                            </m:r>
                          </m:sup>
                        </m:sSubSup>
                        <m:r>
                          <a:rPr lang="en-US" sz="1300" i="1">
                            <a:latin typeface="Cambria Math"/>
                          </a:rPr>
                          <m:t>,…,</m:t>
                        </m:r>
                        <m:sSubSup>
                          <m:sSubSupPr>
                            <m:ctrlPr>
                              <a:rPr lang="en-US" sz="1300" i="1">
                                <a:latin typeface="Cambria Math"/>
                              </a:rPr>
                            </m:ctrlPr>
                          </m:sSubSupPr>
                          <m:e>
                            <m:r>
                              <a:rPr lang="en-US" sz="1300" i="1">
                                <a:latin typeface="Cambria Math"/>
                              </a:rPr>
                              <m:t>𝑤</m:t>
                            </m:r>
                          </m:e>
                          <m:sub>
                            <m:r>
                              <a:rPr lang="en-US" sz="1300" i="1">
                                <a:latin typeface="Cambria Math"/>
                              </a:rPr>
                              <m:t>𝑛</m:t>
                            </m:r>
                            <m:r>
                              <a:rPr lang="en-US" sz="1300" i="1">
                                <a:latin typeface="Cambria Math"/>
                              </a:rPr>
                              <m:t>+</m:t>
                            </m:r>
                            <m:r>
                              <a:rPr lang="en-US" sz="1300" i="1">
                                <a:latin typeface="Cambria Math"/>
                              </a:rPr>
                              <m:t>𝑚</m:t>
                            </m:r>
                          </m:sub>
                          <m:sup>
                            <m:r>
                              <a:rPr lang="en-US" sz="1300" i="1">
                                <a:latin typeface="Cambria Math"/>
                              </a:rPr>
                              <m:t>1</m:t>
                            </m:r>
                          </m:sup>
                        </m:sSubSup>
                      </m:e>
                    </m:d>
                  </m:oMath>
                </a14:m>
                <a:r>
                  <a:rPr lang="en-US" sz="1300"/>
                  <a:t>. Giá trị khởi tạo của vector trọng số </a:t>
                </a:r>
                <a14:m>
                  <m:oMath xmlns:m="http://schemas.openxmlformats.org/officeDocument/2006/math">
                    <m:sSup>
                      <m:sSupPr>
                        <m:ctrlPr>
                          <a:rPr lang="en-US" sz="1300" i="1">
                            <a:latin typeface="Cambria Math"/>
                          </a:rPr>
                        </m:ctrlPr>
                      </m:sSupPr>
                      <m:e>
                        <m:r>
                          <a:rPr lang="en-US" sz="1300" i="1">
                            <a:latin typeface="Cambria Math"/>
                          </a:rPr>
                          <m:t>𝑤</m:t>
                        </m:r>
                      </m:e>
                      <m:sup>
                        <m:r>
                          <a:rPr lang="en-US" sz="1300" i="1">
                            <a:latin typeface="Cambria Math"/>
                          </a:rPr>
                          <m:t>1</m:t>
                        </m:r>
                      </m:sup>
                    </m:sSup>
                  </m:oMath>
                </a14:m>
                <a:r>
                  <a:rPr lang="en-US" sz="1300"/>
                  <a:t> có thể tùy chỉnh phù h</a:t>
                </a:r>
                <a:r>
                  <a:rPr lang="vi-VN" sz="1300"/>
                  <a:t>ợp với từng</a:t>
                </a:r>
                <a:r>
                  <a:rPr lang="en-US" sz="1300"/>
                  <a:t> trường hợp khác nhau.</a:t>
                </a:r>
              </a:p>
              <a:p>
                <a:pPr lvl="0"/>
                <a:r>
                  <a:rPr lang="en-US" sz="1300"/>
                  <a:t>for </a:t>
                </a:r>
                <a14:m>
                  <m:oMath xmlns:m="http://schemas.openxmlformats.org/officeDocument/2006/math">
                    <m:r>
                      <a:rPr lang="en-US" sz="1300" i="1">
                        <a:latin typeface="Cambria Math"/>
                      </a:rPr>
                      <m:t>𝑡</m:t>
                    </m:r>
                    <m:r>
                      <a:rPr lang="en-US" sz="1300" i="1">
                        <a:latin typeface="Cambria Math"/>
                      </a:rPr>
                      <m:t>=1,…,</m:t>
                    </m:r>
                    <m:r>
                      <a:rPr lang="en-US" sz="1300" i="1">
                        <a:latin typeface="Cambria Math"/>
                      </a:rPr>
                      <m:t>𝐾</m:t>
                    </m:r>
                  </m:oMath>
                </a14:m>
                <a:r>
                  <a:rPr lang="en-US" sz="1300"/>
                  <a:t> do</a:t>
                </a:r>
              </a:p>
              <a:p>
                <a:pPr lvl="0"/>
                <a:r>
                  <a:rPr lang="en-US" sz="1300"/>
                  <a:t>		Gán </a:t>
                </a:r>
                <a14:m>
                  <m:oMath xmlns:m="http://schemas.openxmlformats.org/officeDocument/2006/math">
                    <m:sSup>
                      <m:sSupPr>
                        <m:ctrlPr>
                          <a:rPr lang="en-US" sz="1300" i="1">
                            <a:latin typeface="Cambria Math"/>
                          </a:rPr>
                        </m:ctrlPr>
                      </m:sSupPr>
                      <m:e>
                        <m:r>
                          <a:rPr lang="en-US" sz="1300" i="1">
                            <a:latin typeface="Cambria Math"/>
                          </a:rPr>
                          <m:t>𝑞</m:t>
                        </m:r>
                      </m:e>
                      <m:sup>
                        <m:r>
                          <a:rPr lang="en-US" sz="1300" i="1">
                            <a:latin typeface="Cambria Math"/>
                          </a:rPr>
                          <m:t>𝑡</m:t>
                        </m:r>
                      </m:sup>
                    </m:sSup>
                    <m:r>
                      <a:rPr lang="en-US" sz="1300" i="1">
                        <a:latin typeface="Cambria Math"/>
                      </a:rPr>
                      <m:t>←</m:t>
                    </m:r>
                    <m:sSup>
                      <m:sSupPr>
                        <m:ctrlPr>
                          <a:rPr lang="en-US" sz="1300" i="1">
                            <a:latin typeface="Cambria Math"/>
                          </a:rPr>
                        </m:ctrlPr>
                      </m:sSupPr>
                      <m:e>
                        <m:r>
                          <a:rPr lang="en-US" sz="1300" i="1">
                            <a:latin typeface="Cambria Math"/>
                          </a:rPr>
                          <m:t>𝑤</m:t>
                        </m:r>
                      </m:e>
                      <m:sup>
                        <m:r>
                          <a:rPr lang="en-US" sz="1300" i="1">
                            <a:latin typeface="Cambria Math"/>
                          </a:rPr>
                          <m:t>𝑡</m:t>
                        </m:r>
                      </m:sup>
                    </m:sSup>
                    <m:r>
                      <a:rPr lang="en-US" sz="1300" i="1">
                        <a:latin typeface="Cambria Math"/>
                      </a:rPr>
                      <m:t>/</m:t>
                    </m:r>
                    <m:d>
                      <m:dPr>
                        <m:ctrlPr>
                          <a:rPr lang="en-US" sz="1300" i="1">
                            <a:latin typeface="Cambria Math"/>
                          </a:rPr>
                        </m:ctrlPr>
                      </m:dPr>
                      <m:e>
                        <m:nary>
                          <m:naryPr>
                            <m:chr m:val="∑"/>
                            <m:limLoc m:val="undOvr"/>
                            <m:ctrlPr>
                              <a:rPr lang="en-US" sz="1300" i="1">
                                <a:latin typeface="Cambria Math"/>
                              </a:rPr>
                            </m:ctrlPr>
                          </m:naryPr>
                          <m:sub>
                            <m:r>
                              <a:rPr lang="en-US" sz="1300" i="1">
                                <a:latin typeface="Cambria Math"/>
                              </a:rPr>
                              <m:t>𝑖</m:t>
                            </m:r>
                            <m:r>
                              <a:rPr lang="en-US" sz="1300" i="1">
                                <a:latin typeface="Cambria Math"/>
                              </a:rPr>
                              <m:t>=1</m:t>
                            </m:r>
                          </m:sub>
                          <m:sup>
                            <m:r>
                              <a:rPr lang="en-US" sz="1300" i="1">
                                <a:latin typeface="Cambria Math"/>
                              </a:rPr>
                              <m:t>𝑛</m:t>
                            </m:r>
                            <m:r>
                              <a:rPr lang="en-US" sz="1300" i="1">
                                <a:latin typeface="Cambria Math"/>
                              </a:rPr>
                              <m:t>+</m:t>
                            </m:r>
                            <m:r>
                              <a:rPr lang="en-US" sz="1300" i="1">
                                <a:latin typeface="Cambria Math"/>
                              </a:rPr>
                              <m:t>𝑚</m:t>
                            </m:r>
                          </m:sup>
                          <m:e>
                            <m:sSubSup>
                              <m:sSubSupPr>
                                <m:ctrlPr>
                                  <a:rPr lang="en-US" sz="1300" i="1">
                                    <a:latin typeface="Cambria Math"/>
                                  </a:rPr>
                                </m:ctrlPr>
                              </m:sSubSupPr>
                              <m:e>
                                <m:r>
                                  <a:rPr lang="en-US" sz="1300" i="1">
                                    <a:latin typeface="Cambria Math"/>
                                  </a:rPr>
                                  <m:t>𝑤</m:t>
                                </m:r>
                              </m:e>
                              <m:sub>
                                <m:r>
                                  <a:rPr lang="en-US" sz="1300" i="1">
                                    <a:latin typeface="Cambria Math"/>
                                  </a:rPr>
                                  <m:t>𝑖</m:t>
                                </m:r>
                              </m:sub>
                              <m:sup>
                                <m:r>
                                  <a:rPr lang="en-US" sz="1300" i="1">
                                    <a:latin typeface="Cambria Math"/>
                                  </a:rPr>
                                  <m:t>𝑡</m:t>
                                </m:r>
                              </m:sup>
                            </m:sSubSup>
                          </m:e>
                        </m:nary>
                      </m:e>
                    </m:d>
                  </m:oMath>
                </a14:m>
                <a:endParaRPr lang="en-US" sz="1300"/>
              </a:p>
              <a:p>
                <a:pPr lvl="0"/>
                <a:r>
                  <a:rPr lang="en-US" sz="1300"/>
                  <a:t>		Gọi bộ phân lớp thành phần RBFSVM (được học từ bộ dữ liệu huấn luyện </a:t>
                </a:r>
                <a14:m>
                  <m:oMath xmlns:m="http://schemas.openxmlformats.org/officeDocument/2006/math">
                    <m:r>
                      <a:rPr lang="en-US" sz="1300" i="1">
                        <a:latin typeface="Cambria Math"/>
                      </a:rPr>
                      <m:t>𝑇</m:t>
                    </m:r>
                  </m:oMath>
                </a14:m>
                <a:r>
                  <a:rPr lang="en-US" sz="1300"/>
                  <a:t> với vector trọng số </a:t>
                </a:r>
                <a14:m>
                  <m:oMath xmlns:m="http://schemas.openxmlformats.org/officeDocument/2006/math">
                    <m:sSup>
                      <m:sSupPr>
                        <m:ctrlPr>
                          <a:rPr lang="en-US" sz="1300" i="1">
                            <a:latin typeface="Cambria Math"/>
                          </a:rPr>
                        </m:ctrlPr>
                      </m:sSupPr>
                      <m:e>
                        <m:r>
                          <a:rPr lang="en-US" sz="1300" i="1">
                            <a:latin typeface="Cambria Math"/>
                          </a:rPr>
                          <m:t>𝑞</m:t>
                        </m:r>
                      </m:e>
                      <m:sup>
                        <m:r>
                          <a:rPr lang="en-US" sz="1300" i="1">
                            <a:latin typeface="Cambria Math"/>
                          </a:rPr>
                          <m:t>𝑡</m:t>
                        </m:r>
                      </m:sup>
                    </m:sSup>
                  </m:oMath>
                </a14:m>
                <a:r>
                  <a:rPr lang="en-US" sz="1300"/>
                  <a:t>) để dự đoán cho 2 tập dữ liệu </a:t>
                </a:r>
                <a14:m>
                  <m:oMath xmlns:m="http://schemas.openxmlformats.org/officeDocument/2006/math">
                    <m:r>
                      <a:rPr lang="en-US" sz="1300" i="1">
                        <a:latin typeface="Cambria Math"/>
                      </a:rPr>
                      <m:t>𝑇</m:t>
                    </m:r>
                  </m:oMath>
                </a14:m>
                <a:r>
                  <a:rPr lang="en-US" sz="1300"/>
                  <a:t> và </a:t>
                </a:r>
                <a14:m>
                  <m:oMath xmlns:m="http://schemas.openxmlformats.org/officeDocument/2006/math">
                    <m:sSubSup>
                      <m:sSubSupPr>
                        <m:ctrlPr>
                          <a:rPr lang="en-US" sz="1300" i="1">
                            <a:latin typeface="Cambria Math"/>
                          </a:rPr>
                        </m:ctrlPr>
                      </m:sSubSupPr>
                      <m:e>
                        <m:r>
                          <a:rPr lang="en-US" sz="1300" i="1">
                            <a:latin typeface="Cambria Math"/>
                          </a:rPr>
                          <m:t>𝐸</m:t>
                        </m:r>
                      </m:e>
                      <m:sub>
                        <m:r>
                          <a:rPr lang="en-US" sz="1300" i="1">
                            <a:latin typeface="Cambria Math"/>
                          </a:rPr>
                          <m:t>𝑡</m:t>
                        </m:r>
                      </m:sub>
                      <m:sup>
                        <m:r>
                          <a:rPr lang="en-US" sz="1300" i="1">
                            <a:latin typeface="Cambria Math"/>
                          </a:rPr>
                          <m:t>𝑢</m:t>
                        </m:r>
                      </m:sup>
                    </m:sSubSup>
                  </m:oMath>
                </a14:m>
                <a:r>
                  <a:rPr lang="en-US" sz="1300"/>
                  <a:t>, </a:t>
                </a:r>
                <a14:m>
                  <m:oMath xmlns:m="http://schemas.openxmlformats.org/officeDocument/2006/math">
                    <m:sSub>
                      <m:sSubPr>
                        <m:ctrlPr>
                          <a:rPr lang="en-US" sz="1300" i="1">
                            <a:latin typeface="Cambria Math"/>
                          </a:rPr>
                        </m:ctrlPr>
                      </m:sSubPr>
                      <m:e>
                        <m:r>
                          <a:rPr lang="en-US" sz="1300" i="1">
                            <a:latin typeface="Cambria Math"/>
                          </a:rPr>
                          <m:t>𝑃</m:t>
                        </m:r>
                      </m:e>
                      <m:sub>
                        <m:r>
                          <a:rPr lang="en-US" sz="1300" i="1">
                            <a:latin typeface="Cambria Math"/>
                          </a:rPr>
                          <m:t>𝑡</m:t>
                        </m:r>
                      </m:sub>
                    </m:sSub>
                    <m:r>
                      <a:rPr lang="en-US" sz="1300" i="1">
                        <a:latin typeface="Cambria Math"/>
                      </a:rPr>
                      <m:t>:</m:t>
                    </m:r>
                    <m:r>
                      <a:rPr lang="en-US" sz="1300" i="1">
                        <a:latin typeface="Cambria Math"/>
                      </a:rPr>
                      <m:t>𝐹</m:t>
                    </m:r>
                    <m:r>
                      <a:rPr lang="en-US" sz="1300" i="1">
                        <a:latin typeface="Cambria Math"/>
                      </a:rPr>
                      <m:t>(</m:t>
                    </m:r>
                    <m:r>
                      <a:rPr lang="en-US" sz="1300" i="1">
                        <a:latin typeface="Cambria Math"/>
                      </a:rPr>
                      <m:t>𝑒</m:t>
                    </m:r>
                    <m:r>
                      <a:rPr lang="en-US" sz="1300" i="1">
                        <a:latin typeface="Cambria Math"/>
                      </a:rPr>
                      <m:t>)→</m:t>
                    </m:r>
                    <m:sSub>
                      <m:sSubPr>
                        <m:ctrlPr>
                          <a:rPr lang="en-US" sz="1300" i="1">
                            <a:latin typeface="Cambria Math"/>
                          </a:rPr>
                        </m:ctrlPr>
                      </m:sSubPr>
                      <m:e>
                        <m:r>
                          <a:rPr lang="en-US" sz="1300" i="1">
                            <a:latin typeface="Cambria Math"/>
                          </a:rPr>
                          <m:t>𝑃</m:t>
                        </m:r>
                      </m:e>
                      <m:sub>
                        <m:r>
                          <a:rPr lang="en-US" sz="1300" i="1">
                            <a:latin typeface="Cambria Math"/>
                          </a:rPr>
                          <m:t>𝑡</m:t>
                        </m:r>
                      </m:sub>
                    </m:sSub>
                    <m:r>
                      <a:rPr lang="en-US" sz="1300" i="1">
                        <a:latin typeface="Cambria Math"/>
                      </a:rPr>
                      <m:t>(</m:t>
                    </m:r>
                    <m:r>
                      <a:rPr lang="en-US" sz="1300" i="1">
                        <a:latin typeface="Cambria Math"/>
                      </a:rPr>
                      <m:t>𝑒</m:t>
                    </m:r>
                    <m:r>
                      <a:rPr lang="en-US" sz="1300" i="1">
                        <a:latin typeface="Cambria Math"/>
                      </a:rPr>
                      <m:t>)∈</m:t>
                    </m:r>
                    <m:d>
                      <m:dPr>
                        <m:begChr m:val="["/>
                        <m:endChr m:val="]"/>
                        <m:ctrlPr>
                          <a:rPr lang="en-US" sz="1300" i="1">
                            <a:latin typeface="Cambria Math"/>
                          </a:rPr>
                        </m:ctrlPr>
                      </m:dPr>
                      <m:e>
                        <m:r>
                          <a:rPr lang="en-US" sz="1300" i="1">
                            <a:latin typeface="Cambria Math"/>
                          </a:rPr>
                          <m:t>−1,1</m:t>
                        </m:r>
                      </m:e>
                    </m:d>
                  </m:oMath>
                </a14:m>
                <a:r>
                  <a:rPr lang="en-US" sz="1300"/>
                  <a:t>.</a:t>
                </a:r>
              </a:p>
              <a:p>
                <a:pPr lvl="0"/>
                <a:r>
                  <a:rPr lang="en-US" sz="1300"/>
                  <a:t>		Tính toán lỗi của </a:t>
                </a:r>
                <a14:m>
                  <m:oMath xmlns:m="http://schemas.openxmlformats.org/officeDocument/2006/math">
                    <m:sSub>
                      <m:sSubPr>
                        <m:ctrlPr>
                          <a:rPr lang="en-US" sz="1300" i="1">
                            <a:latin typeface="Cambria Math"/>
                          </a:rPr>
                        </m:ctrlPr>
                      </m:sSubPr>
                      <m:e>
                        <m:r>
                          <a:rPr lang="en-US" sz="1300" i="1">
                            <a:latin typeface="Cambria Math"/>
                          </a:rPr>
                          <m:t>𝑃</m:t>
                        </m:r>
                      </m:e>
                      <m:sub>
                        <m:r>
                          <a:rPr lang="en-US" sz="1300" i="1">
                            <a:latin typeface="Cambria Math"/>
                          </a:rPr>
                          <m:t>𝑡</m:t>
                        </m:r>
                      </m:sub>
                    </m:sSub>
                  </m:oMath>
                </a14:m>
                <a:r>
                  <a:rPr lang="en-US" sz="1300"/>
                  <a:t> trên </a:t>
                </a:r>
                <a14:m>
                  <m:oMath xmlns:m="http://schemas.openxmlformats.org/officeDocument/2006/math">
                    <m:sSub>
                      <m:sSubPr>
                        <m:ctrlPr>
                          <a:rPr lang="en-US" sz="1300" i="1">
                            <a:latin typeface="Cambria Math"/>
                          </a:rPr>
                        </m:ctrlPr>
                      </m:sSubPr>
                      <m:e>
                        <m:r>
                          <a:rPr lang="en-US" sz="1300" i="1">
                            <a:latin typeface="Cambria Math"/>
                          </a:rPr>
                          <m:t>𝑇</m:t>
                        </m:r>
                      </m:e>
                      <m:sub>
                        <m:r>
                          <a:rPr lang="en-US" sz="1300" i="1">
                            <a:latin typeface="Cambria Math"/>
                          </a:rPr>
                          <m:t>𝑡</m:t>
                        </m:r>
                      </m:sub>
                    </m:sSub>
                  </m:oMath>
                </a14:m>
                <a:r>
                  <a:rPr lang="en-US" sz="1300"/>
                  <a:t>: </a:t>
                </a:r>
                <a14:m>
                  <m:oMath xmlns:m="http://schemas.openxmlformats.org/officeDocument/2006/math">
                    <m:sSub>
                      <m:sSubPr>
                        <m:ctrlPr>
                          <a:rPr lang="en-US" sz="1300" i="1">
                            <a:latin typeface="Cambria Math"/>
                          </a:rPr>
                        </m:ctrlPr>
                      </m:sSubPr>
                      <m:e>
                        <m:r>
                          <a:rPr lang="en-US" sz="1300" i="1">
                            <a:latin typeface="Cambria Math"/>
                          </a:rPr>
                          <m:t>𝑒</m:t>
                        </m:r>
                      </m:e>
                      <m:sub>
                        <m:r>
                          <a:rPr lang="en-US" sz="1300" i="1">
                            <a:latin typeface="Cambria Math"/>
                          </a:rPr>
                          <m:t>𝑡</m:t>
                        </m:r>
                      </m:sub>
                    </m:sSub>
                    <m:r>
                      <a:rPr lang="en-US" sz="1300" i="1">
                        <a:latin typeface="Cambria Math"/>
                      </a:rPr>
                      <m:t>=</m:t>
                    </m:r>
                    <m:f>
                      <m:fPr>
                        <m:ctrlPr>
                          <a:rPr lang="en-US" sz="1300" i="1">
                            <a:latin typeface="Cambria Math"/>
                          </a:rPr>
                        </m:ctrlPr>
                      </m:fPr>
                      <m:num>
                        <m:nary>
                          <m:naryPr>
                            <m:chr m:val="∑"/>
                            <m:limLoc m:val="undOvr"/>
                            <m:ctrlPr>
                              <a:rPr lang="en-US" sz="1300" i="1">
                                <a:latin typeface="Cambria Math"/>
                              </a:rPr>
                            </m:ctrlPr>
                          </m:naryPr>
                          <m:sub>
                            <m:r>
                              <a:rPr lang="en-US" sz="1300" i="1">
                                <a:latin typeface="Cambria Math"/>
                              </a:rPr>
                              <m:t>𝑖</m:t>
                            </m:r>
                            <m:r>
                              <a:rPr lang="en-US" sz="1300" i="1">
                                <a:latin typeface="Cambria Math"/>
                              </a:rPr>
                              <m:t>=</m:t>
                            </m:r>
                            <m:r>
                              <a:rPr lang="en-US" sz="1300" i="1">
                                <a:latin typeface="Cambria Math"/>
                              </a:rPr>
                              <m:t>𝑛</m:t>
                            </m:r>
                            <m:r>
                              <a:rPr lang="en-US" sz="1300" i="1">
                                <a:latin typeface="Cambria Math"/>
                              </a:rPr>
                              <m:t>+1</m:t>
                            </m:r>
                          </m:sub>
                          <m:sup>
                            <m:r>
                              <a:rPr lang="en-US" sz="1300" i="1">
                                <a:latin typeface="Cambria Math"/>
                              </a:rPr>
                              <m:t>𝑛</m:t>
                            </m:r>
                            <m:r>
                              <a:rPr lang="en-US" sz="1300" i="1">
                                <a:latin typeface="Cambria Math"/>
                              </a:rPr>
                              <m:t>+</m:t>
                            </m:r>
                            <m:r>
                              <a:rPr lang="en-US" sz="1300" i="1">
                                <a:latin typeface="Cambria Math"/>
                              </a:rPr>
                              <m:t>𝑚</m:t>
                            </m:r>
                          </m:sup>
                          <m:e>
                            <m:sSubSup>
                              <m:sSubSupPr>
                                <m:ctrlPr>
                                  <a:rPr lang="en-US" sz="1300" i="1">
                                    <a:latin typeface="Cambria Math"/>
                                  </a:rPr>
                                </m:ctrlPr>
                              </m:sSubSupPr>
                              <m:e>
                                <m:r>
                                  <a:rPr lang="en-US" sz="1300" i="1">
                                    <a:latin typeface="Cambria Math"/>
                                  </a:rPr>
                                  <m:t>𝑞</m:t>
                                </m:r>
                              </m:e>
                              <m:sub>
                                <m:r>
                                  <a:rPr lang="en-US" sz="1300" i="1">
                                    <a:latin typeface="Cambria Math"/>
                                  </a:rPr>
                                  <m:t>𝑖</m:t>
                                </m:r>
                              </m:sub>
                              <m:sup>
                                <m:r>
                                  <a:rPr lang="en-US" sz="1300" i="1">
                                    <a:latin typeface="Cambria Math"/>
                                  </a:rPr>
                                  <m:t>𝑡</m:t>
                                </m:r>
                              </m:sup>
                            </m:sSubSup>
                            <m:r>
                              <a:rPr lang="en-US" sz="1300" i="1">
                                <a:latin typeface="Cambria Math"/>
                              </a:rPr>
                              <m:t>.</m:t>
                            </m:r>
                            <m:f>
                              <m:fPr>
                                <m:ctrlPr>
                                  <a:rPr lang="en-US" sz="1300" i="1">
                                    <a:latin typeface="Cambria Math"/>
                                  </a:rPr>
                                </m:ctrlPr>
                              </m:fPr>
                              <m:num>
                                <m:d>
                                  <m:dPr>
                                    <m:begChr m:val="|"/>
                                    <m:endChr m:val="|"/>
                                    <m:ctrlPr>
                                      <a:rPr lang="en-US" sz="1300" i="1">
                                        <a:latin typeface="Cambria Math"/>
                                      </a:rPr>
                                    </m:ctrlPr>
                                  </m:dPr>
                                  <m:e>
                                    <m:sSub>
                                      <m:sSubPr>
                                        <m:ctrlPr>
                                          <a:rPr lang="en-US" sz="1300" i="1">
                                            <a:latin typeface="Cambria Math"/>
                                          </a:rPr>
                                        </m:ctrlPr>
                                      </m:sSubPr>
                                      <m:e>
                                        <m:r>
                                          <a:rPr lang="en-US" sz="1300" i="1">
                                            <a:latin typeface="Cambria Math"/>
                                          </a:rPr>
                                          <m:t>𝑃</m:t>
                                        </m:r>
                                      </m:e>
                                      <m:sub>
                                        <m:r>
                                          <a:rPr lang="en-US" sz="1300" i="1">
                                            <a:latin typeface="Cambria Math"/>
                                          </a:rPr>
                                          <m:t>𝑡</m:t>
                                        </m:r>
                                      </m:sub>
                                    </m:sSub>
                                    <m:d>
                                      <m:dPr>
                                        <m:ctrlPr>
                                          <a:rPr lang="en-US" sz="1300" i="1">
                                            <a:latin typeface="Cambria Math"/>
                                          </a:rPr>
                                        </m:ctrlPr>
                                      </m:dPr>
                                      <m:e>
                                        <m:sSub>
                                          <m:sSubPr>
                                            <m:ctrlPr>
                                              <a:rPr lang="en-US" sz="1300" i="1">
                                                <a:latin typeface="Cambria Math"/>
                                              </a:rPr>
                                            </m:ctrlPr>
                                          </m:sSubPr>
                                          <m:e>
                                            <m:r>
                                              <a:rPr lang="en-US" sz="1300" i="1">
                                                <a:latin typeface="Cambria Math"/>
                                              </a:rPr>
                                              <m:t>𝑒</m:t>
                                            </m:r>
                                          </m:e>
                                          <m:sub>
                                            <m:r>
                                              <a:rPr lang="en-US" sz="1300" i="1">
                                                <a:latin typeface="Cambria Math"/>
                                              </a:rPr>
                                              <m:t>𝑖</m:t>
                                            </m:r>
                                          </m:sub>
                                        </m:sSub>
                                      </m:e>
                                    </m:d>
                                    <m:r>
                                      <a:rPr lang="en-US" sz="1300" i="1">
                                        <a:latin typeface="Cambria Math"/>
                                      </a:rPr>
                                      <m:t>−</m:t>
                                    </m:r>
                                    <m:r>
                                      <a:rPr lang="en-US" sz="1300" i="1">
                                        <a:latin typeface="Cambria Math"/>
                                      </a:rPr>
                                      <m:t>𝑆</m:t>
                                    </m:r>
                                    <m:d>
                                      <m:dPr>
                                        <m:ctrlPr>
                                          <a:rPr lang="en-US" sz="1300" i="1">
                                            <a:latin typeface="Cambria Math"/>
                                          </a:rPr>
                                        </m:ctrlPr>
                                      </m:dPr>
                                      <m:e>
                                        <m:sSub>
                                          <m:sSubPr>
                                            <m:ctrlPr>
                                              <a:rPr lang="en-US" sz="1300" i="1">
                                                <a:latin typeface="Cambria Math"/>
                                              </a:rPr>
                                            </m:ctrlPr>
                                          </m:sSubPr>
                                          <m:e>
                                            <m:r>
                                              <a:rPr lang="en-US" sz="1300" i="1">
                                                <a:latin typeface="Cambria Math"/>
                                              </a:rPr>
                                              <m:t>𝑒</m:t>
                                            </m:r>
                                          </m:e>
                                          <m:sub>
                                            <m:r>
                                              <a:rPr lang="en-US" sz="1300" i="1">
                                                <a:latin typeface="Cambria Math"/>
                                              </a:rPr>
                                              <m:t>𝑖</m:t>
                                            </m:r>
                                          </m:sub>
                                        </m:sSub>
                                      </m:e>
                                    </m:d>
                                  </m:e>
                                </m:d>
                              </m:num>
                              <m:den>
                                <m:r>
                                  <a:rPr lang="en-US" sz="1300" i="1">
                                    <a:latin typeface="Cambria Math"/>
                                  </a:rPr>
                                  <m:t>2</m:t>
                                </m:r>
                              </m:den>
                            </m:f>
                          </m:e>
                        </m:nary>
                      </m:num>
                      <m:den>
                        <m:nary>
                          <m:naryPr>
                            <m:chr m:val="∑"/>
                            <m:limLoc m:val="undOvr"/>
                            <m:ctrlPr>
                              <a:rPr lang="en-US" sz="1300" i="1">
                                <a:latin typeface="Cambria Math"/>
                              </a:rPr>
                            </m:ctrlPr>
                          </m:naryPr>
                          <m:sub>
                            <m:r>
                              <a:rPr lang="en-US" sz="1300" i="1">
                                <a:latin typeface="Cambria Math"/>
                              </a:rPr>
                              <m:t>𝑖</m:t>
                            </m:r>
                            <m:r>
                              <a:rPr lang="en-US" sz="1300" i="1">
                                <a:latin typeface="Cambria Math"/>
                              </a:rPr>
                              <m:t>=</m:t>
                            </m:r>
                            <m:r>
                              <a:rPr lang="en-US" sz="1300" i="1">
                                <a:latin typeface="Cambria Math"/>
                              </a:rPr>
                              <m:t>𝑛</m:t>
                            </m:r>
                            <m:r>
                              <a:rPr lang="en-US" sz="1300" i="1">
                                <a:latin typeface="Cambria Math"/>
                              </a:rPr>
                              <m:t>+1</m:t>
                            </m:r>
                          </m:sub>
                          <m:sup>
                            <m:r>
                              <a:rPr lang="en-US" sz="1300" i="1">
                                <a:latin typeface="Cambria Math"/>
                              </a:rPr>
                              <m:t>𝑛</m:t>
                            </m:r>
                            <m:r>
                              <a:rPr lang="en-US" sz="1300" i="1">
                                <a:latin typeface="Cambria Math"/>
                              </a:rPr>
                              <m:t>+</m:t>
                            </m:r>
                            <m:r>
                              <a:rPr lang="en-US" sz="1300" i="1">
                                <a:latin typeface="Cambria Math"/>
                              </a:rPr>
                              <m:t>𝑚</m:t>
                            </m:r>
                          </m:sup>
                          <m:e>
                            <m:sSubSup>
                              <m:sSubSupPr>
                                <m:ctrlPr>
                                  <a:rPr lang="en-US" sz="1300" i="1">
                                    <a:latin typeface="Cambria Math"/>
                                  </a:rPr>
                                </m:ctrlPr>
                              </m:sSubSupPr>
                              <m:e>
                                <m:r>
                                  <a:rPr lang="en-US" sz="1300" i="1">
                                    <a:latin typeface="Cambria Math"/>
                                  </a:rPr>
                                  <m:t>𝑞</m:t>
                                </m:r>
                              </m:e>
                              <m:sub>
                                <m:r>
                                  <a:rPr lang="en-US" sz="1300" i="1">
                                    <a:latin typeface="Cambria Math"/>
                                  </a:rPr>
                                  <m:t>𝑖</m:t>
                                </m:r>
                              </m:sub>
                              <m:sup>
                                <m:r>
                                  <a:rPr lang="en-US" sz="1300" i="1">
                                    <a:latin typeface="Cambria Math"/>
                                  </a:rPr>
                                  <m:t>𝑡</m:t>
                                </m:r>
                              </m:sup>
                            </m:sSubSup>
                          </m:e>
                        </m:nary>
                      </m:den>
                    </m:f>
                  </m:oMath>
                </a14:m>
                <a:endParaRPr lang="en-US" sz="1300"/>
              </a:p>
              <a:p>
                <a:pPr lvl="0"/>
                <a:r>
                  <a:rPr lang="en-US" sz="1300"/>
                  <a:t>		Nếu </a:t>
                </a:r>
                <a14:m>
                  <m:oMath xmlns:m="http://schemas.openxmlformats.org/officeDocument/2006/math">
                    <m:sSub>
                      <m:sSubPr>
                        <m:ctrlPr>
                          <a:rPr lang="en-US" sz="1300" i="1">
                            <a:latin typeface="Cambria Math"/>
                          </a:rPr>
                        </m:ctrlPr>
                      </m:sSubPr>
                      <m:e>
                        <m:r>
                          <a:rPr lang="en-US" sz="1300" i="1">
                            <a:latin typeface="Cambria Math"/>
                          </a:rPr>
                          <m:t>𝑒</m:t>
                        </m:r>
                      </m:e>
                      <m:sub>
                        <m:r>
                          <a:rPr lang="en-US" sz="1300" i="1">
                            <a:latin typeface="Cambria Math"/>
                          </a:rPr>
                          <m:t>𝑡</m:t>
                        </m:r>
                      </m:sub>
                    </m:sSub>
                    <m:r>
                      <a:rPr lang="en-US" sz="1300" i="1">
                        <a:latin typeface="Cambria Math"/>
                      </a:rPr>
                      <m:t>&gt;0.5</m:t>
                    </m:r>
                  </m:oMath>
                </a14:m>
                <a:r>
                  <a:rPr lang="en-US" sz="1300"/>
                  <a:t> thì chọn các thông số thích hợp mới (</a:t>
                </a:r>
                <a14:m>
                  <m:oMath xmlns:m="http://schemas.openxmlformats.org/officeDocument/2006/math">
                    <m:r>
                      <a:rPr lang="en-US" sz="1300" i="1">
                        <a:latin typeface="Cambria Math"/>
                      </a:rPr>
                      <m:t>𝐶</m:t>
                    </m:r>
                  </m:oMath>
                </a14:m>
                <a:r>
                  <a:rPr lang="en-US" sz="1300"/>
                  <a:t> và </a:t>
                </a:r>
                <a14:m>
                  <m:oMath xmlns:m="http://schemas.openxmlformats.org/officeDocument/2006/math">
                    <m:r>
                      <a:rPr lang="en-US" sz="1300" i="1">
                        <a:latin typeface="Cambria Math"/>
                      </a:rPr>
                      <m:t>𝛾</m:t>
                    </m:r>
                  </m:oMath>
                </a14:m>
                <a:r>
                  <a:rPr lang="en-US" sz="1300"/>
                  <a:t>) theo [20]. Sau đó, quay lại bước 5.</a:t>
                </a:r>
              </a:p>
              <a:p>
                <a:pPr lvl="0"/>
                <a:r>
                  <a:rPr lang="en-US" sz="1300"/>
                  <a:t>		Gán </a:t>
                </a:r>
                <a14:m>
                  <m:oMath xmlns:m="http://schemas.openxmlformats.org/officeDocument/2006/math">
                    <m:sSub>
                      <m:sSubPr>
                        <m:ctrlPr>
                          <a:rPr lang="en-US" sz="1300" i="1">
                            <a:latin typeface="Cambria Math"/>
                          </a:rPr>
                        </m:ctrlPr>
                      </m:sSubPr>
                      <m:e>
                        <m:r>
                          <a:rPr lang="en-US" sz="1300" i="1">
                            <a:latin typeface="Cambria Math"/>
                          </a:rPr>
                          <m:t>𝛽</m:t>
                        </m:r>
                      </m:e>
                      <m:sub>
                        <m:r>
                          <a:rPr lang="en-US" sz="1300" i="1">
                            <a:latin typeface="Cambria Math"/>
                          </a:rPr>
                          <m:t>𝑡</m:t>
                        </m:r>
                      </m:sub>
                    </m:sSub>
                    <m:r>
                      <a:rPr lang="en-US" sz="1300" i="1">
                        <a:latin typeface="Cambria Math"/>
                      </a:rPr>
                      <m:t>=</m:t>
                    </m:r>
                    <m:f>
                      <m:fPr>
                        <m:ctrlPr>
                          <a:rPr lang="en-US" sz="1300" i="1">
                            <a:latin typeface="Cambria Math"/>
                          </a:rPr>
                        </m:ctrlPr>
                      </m:fPr>
                      <m:num>
                        <m:sSub>
                          <m:sSubPr>
                            <m:ctrlPr>
                              <a:rPr lang="en-US" sz="1300" i="1">
                                <a:latin typeface="Cambria Math"/>
                              </a:rPr>
                            </m:ctrlPr>
                          </m:sSubPr>
                          <m:e>
                            <m:r>
                              <a:rPr lang="en-US" sz="1300" i="1">
                                <a:latin typeface="Cambria Math"/>
                              </a:rPr>
                              <m:t>𝑒</m:t>
                            </m:r>
                          </m:e>
                          <m:sub>
                            <m:r>
                              <a:rPr lang="en-US" sz="1300" i="1">
                                <a:latin typeface="Cambria Math"/>
                              </a:rPr>
                              <m:t>𝑡</m:t>
                            </m:r>
                          </m:sub>
                        </m:sSub>
                      </m:num>
                      <m:den>
                        <m:r>
                          <a:rPr lang="en-US" sz="1300" i="1">
                            <a:latin typeface="Cambria Math"/>
                          </a:rPr>
                          <m:t>1−</m:t>
                        </m:r>
                        <m:sSub>
                          <m:sSubPr>
                            <m:ctrlPr>
                              <a:rPr lang="en-US" sz="1300" i="1">
                                <a:latin typeface="Cambria Math"/>
                              </a:rPr>
                            </m:ctrlPr>
                          </m:sSubPr>
                          <m:e>
                            <m:r>
                              <a:rPr lang="en-US" sz="1300" i="1">
                                <a:latin typeface="Cambria Math"/>
                              </a:rPr>
                              <m:t>𝑒</m:t>
                            </m:r>
                          </m:e>
                          <m:sub>
                            <m:r>
                              <a:rPr lang="en-US" sz="1300" i="1">
                                <a:latin typeface="Cambria Math"/>
                              </a:rPr>
                              <m:t>𝑡</m:t>
                            </m:r>
                          </m:sub>
                        </m:sSub>
                      </m:den>
                    </m:f>
                  </m:oMath>
                </a14:m>
                <a:r>
                  <a:rPr lang="en-US" sz="1300"/>
                  <a:t>, </a:t>
                </a:r>
                <a14:m>
                  <m:oMath xmlns:m="http://schemas.openxmlformats.org/officeDocument/2006/math">
                    <m:r>
                      <a:rPr lang="en-US" sz="1300" i="1">
                        <a:latin typeface="Cambria Math"/>
                      </a:rPr>
                      <m:t>𝛽</m:t>
                    </m:r>
                    <m:r>
                      <a:rPr lang="en-US" sz="1300" i="1">
                        <a:latin typeface="Cambria Math"/>
                      </a:rPr>
                      <m:t>=</m:t>
                    </m:r>
                    <m:f>
                      <m:fPr>
                        <m:ctrlPr>
                          <a:rPr lang="en-US" sz="1300" i="1">
                            <a:latin typeface="Cambria Math"/>
                          </a:rPr>
                        </m:ctrlPr>
                      </m:fPr>
                      <m:num>
                        <m:r>
                          <a:rPr lang="en-US" sz="1300" i="1">
                            <a:latin typeface="Cambria Math"/>
                          </a:rPr>
                          <m:t>1</m:t>
                        </m:r>
                      </m:num>
                      <m:den>
                        <m:r>
                          <a:rPr lang="en-US" sz="1300" i="1">
                            <a:latin typeface="Cambria Math"/>
                          </a:rPr>
                          <m:t>1+</m:t>
                        </m:r>
                        <m:rad>
                          <m:radPr>
                            <m:degHide m:val="on"/>
                            <m:ctrlPr>
                              <a:rPr lang="en-US" sz="1300" i="1">
                                <a:latin typeface="Cambria Math"/>
                              </a:rPr>
                            </m:ctrlPr>
                          </m:radPr>
                          <m:deg/>
                          <m:e>
                            <m:r>
                              <a:rPr lang="en-US" sz="1300" i="1">
                                <a:latin typeface="Cambria Math"/>
                              </a:rPr>
                              <m:t>2</m:t>
                            </m:r>
                            <m:func>
                              <m:funcPr>
                                <m:ctrlPr>
                                  <a:rPr lang="en-US" sz="1300" i="1">
                                    <a:latin typeface="Cambria Math"/>
                                  </a:rPr>
                                </m:ctrlPr>
                              </m:funcPr>
                              <m:fName>
                                <m:r>
                                  <m:rPr>
                                    <m:sty m:val="p"/>
                                  </m:rPr>
                                  <a:rPr lang="en-US" sz="1300">
                                    <a:latin typeface="Cambria Math"/>
                                  </a:rPr>
                                  <m:t>ln</m:t>
                                </m:r>
                              </m:fName>
                              <m:e>
                                <m:d>
                                  <m:dPr>
                                    <m:ctrlPr>
                                      <a:rPr lang="en-US" sz="1300" i="1">
                                        <a:latin typeface="Cambria Math"/>
                                      </a:rPr>
                                    </m:ctrlPr>
                                  </m:dPr>
                                  <m:e>
                                    <m:r>
                                      <a:rPr lang="en-US" sz="1300" i="1">
                                        <a:latin typeface="Cambria Math"/>
                                      </a:rPr>
                                      <m:t>𝑛</m:t>
                                    </m:r>
                                  </m:e>
                                </m:d>
                                <m:r>
                                  <a:rPr lang="en-US" sz="1300" i="1">
                                    <a:latin typeface="Cambria Math"/>
                                  </a:rPr>
                                  <m:t>/</m:t>
                                </m:r>
                                <m:r>
                                  <a:rPr lang="en-US" sz="1300" i="1">
                                    <a:latin typeface="Cambria Math"/>
                                  </a:rPr>
                                  <m:t>𝐾</m:t>
                                </m:r>
                              </m:e>
                            </m:func>
                          </m:e>
                        </m:rad>
                      </m:den>
                    </m:f>
                  </m:oMath>
                </a14:m>
                <a:endParaRPr lang="en-US" sz="1300"/>
              </a:p>
              <a:p>
                <a:pPr lvl="0"/>
                <a:r>
                  <a:rPr lang="en-US" sz="1300"/>
                  <a:t>		Cập nhật vector trọng số </a:t>
                </a:r>
                <a14:m>
                  <m:oMath xmlns:m="http://schemas.openxmlformats.org/officeDocument/2006/math">
                    <m:sSup>
                      <m:sSupPr>
                        <m:ctrlPr>
                          <a:rPr lang="en-US" sz="1300" i="1">
                            <a:latin typeface="Cambria Math"/>
                          </a:rPr>
                        </m:ctrlPr>
                      </m:sSupPr>
                      <m:e>
                        <m:r>
                          <a:rPr lang="en-US" sz="1300" i="1">
                            <a:latin typeface="Cambria Math"/>
                          </a:rPr>
                          <m:t>𝑤</m:t>
                        </m:r>
                      </m:e>
                      <m:sup>
                        <m:r>
                          <a:rPr lang="en-US" sz="1300" i="1">
                            <a:latin typeface="Cambria Math"/>
                          </a:rPr>
                          <m:t>𝑡</m:t>
                        </m:r>
                      </m:sup>
                    </m:sSup>
                  </m:oMath>
                </a14:m>
                <a:r>
                  <a:rPr lang="en-US" sz="1300"/>
                  <a:t>:</a:t>
                </a:r>
              </a:p>
              <a:p>
                <a14:m>
                  <m:oMath xmlns:m="http://schemas.openxmlformats.org/officeDocument/2006/math">
                    <m:sSubSup>
                      <m:sSubSupPr>
                        <m:ctrlPr>
                          <a:rPr lang="en-US" sz="1300" i="1">
                            <a:latin typeface="Cambria Math"/>
                          </a:rPr>
                        </m:ctrlPr>
                      </m:sSubSupPr>
                      <m:e>
                        <m:r>
                          <a:rPr lang="en-US" sz="1300" i="1">
                            <a:latin typeface="Cambria Math"/>
                          </a:rPr>
                          <m:t>𝑤</m:t>
                        </m:r>
                      </m:e>
                      <m:sub>
                        <m:r>
                          <a:rPr lang="en-US" sz="1300" i="1">
                            <a:latin typeface="Cambria Math"/>
                          </a:rPr>
                          <m:t>𝑖</m:t>
                        </m:r>
                      </m:sub>
                      <m:sup>
                        <m:r>
                          <a:rPr lang="en-US" sz="1300" i="1">
                            <a:latin typeface="Cambria Math"/>
                          </a:rPr>
                          <m:t>𝑡</m:t>
                        </m:r>
                        <m:r>
                          <a:rPr lang="en-US" sz="1300" i="1">
                            <a:latin typeface="Cambria Math"/>
                          </a:rPr>
                          <m:t>+1</m:t>
                        </m:r>
                      </m:sup>
                    </m:sSubSup>
                    <m:r>
                      <a:rPr lang="en-US" sz="1300" i="1">
                        <a:latin typeface="Cambria Math"/>
                      </a:rPr>
                      <m:t>=</m:t>
                    </m:r>
                    <m:d>
                      <m:dPr>
                        <m:begChr m:val="{"/>
                        <m:endChr m:val=""/>
                        <m:ctrlPr>
                          <a:rPr lang="en-US" sz="1300" i="1">
                            <a:latin typeface="Cambria Math"/>
                          </a:rPr>
                        </m:ctrlPr>
                      </m:dPr>
                      <m:e>
                        <m:eqArr>
                          <m:eqArrPr>
                            <m:ctrlPr>
                              <a:rPr lang="en-US" sz="1300" i="1">
                                <a:latin typeface="Cambria Math"/>
                              </a:rPr>
                            </m:ctrlPr>
                          </m:eqArrPr>
                          <m:e>
                            <m:sSubSup>
                              <m:sSubSupPr>
                                <m:ctrlPr>
                                  <a:rPr lang="en-US" sz="1300" i="1">
                                    <a:latin typeface="Cambria Math"/>
                                  </a:rPr>
                                </m:ctrlPr>
                              </m:sSubSupPr>
                              <m:e>
                                <m:r>
                                  <a:rPr lang="en-US" sz="1300" i="1">
                                    <a:latin typeface="Cambria Math"/>
                                  </a:rPr>
                                  <m:t>𝑤</m:t>
                                </m:r>
                              </m:e>
                              <m:sub>
                                <m:r>
                                  <a:rPr lang="en-US" sz="1300" i="1">
                                    <a:latin typeface="Cambria Math"/>
                                  </a:rPr>
                                  <m:t>𝑖</m:t>
                                </m:r>
                              </m:sub>
                              <m:sup>
                                <m:r>
                                  <a:rPr lang="en-US" sz="1300" i="1">
                                    <a:latin typeface="Cambria Math"/>
                                  </a:rPr>
                                  <m:t>𝑡</m:t>
                                </m:r>
                              </m:sup>
                            </m:sSubSup>
                            <m:sSup>
                              <m:sSupPr>
                                <m:ctrlPr>
                                  <a:rPr lang="en-US" sz="1300" i="1">
                                    <a:latin typeface="Cambria Math"/>
                                  </a:rPr>
                                </m:ctrlPr>
                              </m:sSupPr>
                              <m:e>
                                <m:r>
                                  <a:rPr lang="en-US" sz="1300" i="1">
                                    <a:latin typeface="Cambria Math"/>
                                  </a:rPr>
                                  <m:t>𝛽</m:t>
                                </m:r>
                              </m:e>
                              <m:sup>
                                <m:f>
                                  <m:fPr>
                                    <m:ctrlPr>
                                      <a:rPr lang="en-US" sz="1300" i="1">
                                        <a:latin typeface="Cambria Math"/>
                                      </a:rPr>
                                    </m:ctrlPr>
                                  </m:fPr>
                                  <m:num>
                                    <m:d>
                                      <m:dPr>
                                        <m:begChr m:val="|"/>
                                        <m:endChr m:val="|"/>
                                        <m:ctrlPr>
                                          <a:rPr lang="en-US" sz="1300" i="1">
                                            <a:latin typeface="Cambria Math"/>
                                          </a:rPr>
                                        </m:ctrlPr>
                                      </m:dPr>
                                      <m:e>
                                        <m:sSub>
                                          <m:sSubPr>
                                            <m:ctrlPr>
                                              <a:rPr lang="en-US" sz="1300" i="1">
                                                <a:latin typeface="Cambria Math"/>
                                              </a:rPr>
                                            </m:ctrlPr>
                                          </m:sSubPr>
                                          <m:e>
                                            <m:r>
                                              <a:rPr lang="en-US" sz="1300" i="1">
                                                <a:latin typeface="Cambria Math"/>
                                              </a:rPr>
                                              <m:t>𝑃</m:t>
                                            </m:r>
                                          </m:e>
                                          <m:sub>
                                            <m:r>
                                              <a:rPr lang="en-US" sz="1300" i="1">
                                                <a:latin typeface="Cambria Math"/>
                                              </a:rPr>
                                              <m:t>𝑡</m:t>
                                            </m:r>
                                          </m:sub>
                                        </m:sSub>
                                        <m:d>
                                          <m:dPr>
                                            <m:ctrlPr>
                                              <a:rPr lang="en-US" sz="1300" i="1">
                                                <a:latin typeface="Cambria Math"/>
                                              </a:rPr>
                                            </m:ctrlPr>
                                          </m:dPr>
                                          <m:e>
                                            <m:sSub>
                                              <m:sSubPr>
                                                <m:ctrlPr>
                                                  <a:rPr lang="en-US" sz="1300" i="1">
                                                    <a:latin typeface="Cambria Math"/>
                                                  </a:rPr>
                                                </m:ctrlPr>
                                              </m:sSubPr>
                                              <m:e>
                                                <m:r>
                                                  <a:rPr lang="en-US" sz="1300" i="1">
                                                    <a:latin typeface="Cambria Math"/>
                                                  </a:rPr>
                                                  <m:t>𝑒</m:t>
                                                </m:r>
                                              </m:e>
                                              <m:sub>
                                                <m:r>
                                                  <a:rPr lang="en-US" sz="1300" i="1">
                                                    <a:latin typeface="Cambria Math"/>
                                                  </a:rPr>
                                                  <m:t>𝑖</m:t>
                                                </m:r>
                                              </m:sub>
                                            </m:sSub>
                                          </m:e>
                                        </m:d>
                                        <m:r>
                                          <a:rPr lang="en-US" sz="1300" i="1">
                                            <a:latin typeface="Cambria Math"/>
                                          </a:rPr>
                                          <m:t>−</m:t>
                                        </m:r>
                                        <m:r>
                                          <a:rPr lang="en-US" sz="1300" i="1">
                                            <a:latin typeface="Cambria Math"/>
                                          </a:rPr>
                                          <m:t>𝑆</m:t>
                                        </m:r>
                                        <m:d>
                                          <m:dPr>
                                            <m:ctrlPr>
                                              <a:rPr lang="en-US" sz="1300" i="1">
                                                <a:latin typeface="Cambria Math"/>
                                              </a:rPr>
                                            </m:ctrlPr>
                                          </m:dPr>
                                          <m:e>
                                            <m:sSub>
                                              <m:sSubPr>
                                                <m:ctrlPr>
                                                  <a:rPr lang="en-US" sz="1300" i="1">
                                                    <a:latin typeface="Cambria Math"/>
                                                  </a:rPr>
                                                </m:ctrlPr>
                                              </m:sSubPr>
                                              <m:e>
                                                <m:r>
                                                  <a:rPr lang="en-US" sz="1300" i="1">
                                                    <a:latin typeface="Cambria Math"/>
                                                  </a:rPr>
                                                  <m:t>𝑒</m:t>
                                                </m:r>
                                              </m:e>
                                              <m:sub>
                                                <m:r>
                                                  <a:rPr lang="en-US" sz="1300" i="1">
                                                    <a:latin typeface="Cambria Math"/>
                                                  </a:rPr>
                                                  <m:t>𝑖</m:t>
                                                </m:r>
                                              </m:sub>
                                            </m:sSub>
                                          </m:e>
                                        </m:d>
                                      </m:e>
                                    </m:d>
                                  </m:num>
                                  <m:den>
                                    <m:r>
                                      <a:rPr lang="en-US" sz="1300" i="1">
                                        <a:latin typeface="Cambria Math"/>
                                      </a:rPr>
                                      <m:t>2</m:t>
                                    </m:r>
                                  </m:den>
                                </m:f>
                              </m:sup>
                            </m:sSup>
                            <m:r>
                              <a:rPr lang="en-US" sz="1300" i="1">
                                <a:latin typeface="Cambria Math"/>
                              </a:rPr>
                              <m:t>,1≤</m:t>
                            </m:r>
                            <m:r>
                              <a:rPr lang="en-US" sz="1300" i="1">
                                <a:latin typeface="Cambria Math"/>
                              </a:rPr>
                              <m:t>𝑖</m:t>
                            </m:r>
                            <m:r>
                              <a:rPr lang="en-US" sz="1300" i="1">
                                <a:latin typeface="Cambria Math"/>
                              </a:rPr>
                              <m:t>≤</m:t>
                            </m:r>
                            <m:r>
                              <a:rPr lang="en-US" sz="1300" i="1">
                                <a:latin typeface="Cambria Math"/>
                              </a:rPr>
                              <m:t>𝑛</m:t>
                            </m:r>
                          </m:e>
                          <m:e>
                            <m:sSubSup>
                              <m:sSubSupPr>
                                <m:ctrlPr>
                                  <a:rPr lang="en-US" sz="1300" i="1">
                                    <a:latin typeface="Cambria Math"/>
                                  </a:rPr>
                                </m:ctrlPr>
                              </m:sSubSupPr>
                              <m:e>
                                <m:r>
                                  <a:rPr lang="en-US" sz="1300" i="1">
                                    <a:latin typeface="Cambria Math"/>
                                  </a:rPr>
                                  <m:t>𝑤</m:t>
                                </m:r>
                              </m:e>
                              <m:sub>
                                <m:r>
                                  <a:rPr lang="en-US" sz="1300" i="1">
                                    <a:latin typeface="Cambria Math"/>
                                  </a:rPr>
                                  <m:t>𝑖</m:t>
                                </m:r>
                              </m:sub>
                              <m:sup>
                                <m:r>
                                  <a:rPr lang="en-US" sz="1300" i="1">
                                    <a:latin typeface="Cambria Math"/>
                                  </a:rPr>
                                  <m:t>𝑡</m:t>
                                </m:r>
                              </m:sup>
                            </m:sSubSup>
                            <m:sSubSup>
                              <m:sSubSupPr>
                                <m:ctrlPr>
                                  <a:rPr lang="en-US" sz="1300" i="1">
                                    <a:latin typeface="Cambria Math"/>
                                  </a:rPr>
                                </m:ctrlPr>
                              </m:sSubSupPr>
                              <m:e>
                                <m:r>
                                  <a:rPr lang="en-US" sz="1300" i="1">
                                    <a:latin typeface="Cambria Math"/>
                                  </a:rPr>
                                  <m:t>𝛽</m:t>
                                </m:r>
                              </m:e>
                              <m:sub>
                                <m:r>
                                  <a:rPr lang="en-US" sz="1300" i="1">
                                    <a:latin typeface="Cambria Math"/>
                                  </a:rPr>
                                  <m:t>𝑡</m:t>
                                </m:r>
                              </m:sub>
                              <m:sup>
                                <m:r>
                                  <a:rPr lang="en-US" sz="1300" i="1">
                                    <a:latin typeface="Cambria Math"/>
                                  </a:rPr>
                                  <m:t>−</m:t>
                                </m:r>
                                <m:f>
                                  <m:fPr>
                                    <m:ctrlPr>
                                      <a:rPr lang="en-US" sz="1300" i="1">
                                        <a:latin typeface="Cambria Math"/>
                                      </a:rPr>
                                    </m:ctrlPr>
                                  </m:fPr>
                                  <m:num>
                                    <m:d>
                                      <m:dPr>
                                        <m:begChr m:val="|"/>
                                        <m:endChr m:val="|"/>
                                        <m:ctrlPr>
                                          <a:rPr lang="en-US" sz="1300" i="1">
                                            <a:latin typeface="Cambria Math"/>
                                          </a:rPr>
                                        </m:ctrlPr>
                                      </m:dPr>
                                      <m:e>
                                        <m:sSub>
                                          <m:sSubPr>
                                            <m:ctrlPr>
                                              <a:rPr lang="en-US" sz="1300" i="1">
                                                <a:latin typeface="Cambria Math"/>
                                              </a:rPr>
                                            </m:ctrlPr>
                                          </m:sSubPr>
                                          <m:e>
                                            <m:r>
                                              <a:rPr lang="en-US" sz="1300" i="1">
                                                <a:latin typeface="Cambria Math"/>
                                              </a:rPr>
                                              <m:t>𝑃</m:t>
                                            </m:r>
                                          </m:e>
                                          <m:sub>
                                            <m:r>
                                              <a:rPr lang="en-US" sz="1300" i="1">
                                                <a:latin typeface="Cambria Math"/>
                                              </a:rPr>
                                              <m:t>𝑡</m:t>
                                            </m:r>
                                          </m:sub>
                                        </m:sSub>
                                        <m:d>
                                          <m:dPr>
                                            <m:ctrlPr>
                                              <a:rPr lang="en-US" sz="1300" i="1">
                                                <a:latin typeface="Cambria Math"/>
                                              </a:rPr>
                                            </m:ctrlPr>
                                          </m:dPr>
                                          <m:e>
                                            <m:sSub>
                                              <m:sSubPr>
                                                <m:ctrlPr>
                                                  <a:rPr lang="en-US" sz="1300" i="1">
                                                    <a:latin typeface="Cambria Math"/>
                                                  </a:rPr>
                                                </m:ctrlPr>
                                              </m:sSubPr>
                                              <m:e>
                                                <m:r>
                                                  <a:rPr lang="en-US" sz="1300" i="1">
                                                    <a:latin typeface="Cambria Math"/>
                                                  </a:rPr>
                                                  <m:t>𝑒</m:t>
                                                </m:r>
                                              </m:e>
                                              <m:sub>
                                                <m:r>
                                                  <a:rPr lang="en-US" sz="1300" i="1">
                                                    <a:latin typeface="Cambria Math"/>
                                                  </a:rPr>
                                                  <m:t>𝑖</m:t>
                                                </m:r>
                                              </m:sub>
                                            </m:sSub>
                                          </m:e>
                                        </m:d>
                                        <m:r>
                                          <a:rPr lang="en-US" sz="1300" i="1">
                                            <a:latin typeface="Cambria Math"/>
                                          </a:rPr>
                                          <m:t>−</m:t>
                                        </m:r>
                                        <m:r>
                                          <a:rPr lang="en-US" sz="1300" i="1">
                                            <a:latin typeface="Cambria Math"/>
                                          </a:rPr>
                                          <m:t>𝑆</m:t>
                                        </m:r>
                                        <m:d>
                                          <m:dPr>
                                            <m:ctrlPr>
                                              <a:rPr lang="en-US" sz="1300" i="1">
                                                <a:latin typeface="Cambria Math"/>
                                              </a:rPr>
                                            </m:ctrlPr>
                                          </m:dPr>
                                          <m:e>
                                            <m:sSub>
                                              <m:sSubPr>
                                                <m:ctrlPr>
                                                  <a:rPr lang="en-US" sz="1300" i="1">
                                                    <a:latin typeface="Cambria Math"/>
                                                  </a:rPr>
                                                </m:ctrlPr>
                                              </m:sSubPr>
                                              <m:e>
                                                <m:r>
                                                  <a:rPr lang="en-US" sz="1300" i="1">
                                                    <a:latin typeface="Cambria Math"/>
                                                  </a:rPr>
                                                  <m:t>𝑒</m:t>
                                                </m:r>
                                              </m:e>
                                              <m:sub>
                                                <m:r>
                                                  <a:rPr lang="en-US" sz="1300" i="1">
                                                    <a:latin typeface="Cambria Math"/>
                                                  </a:rPr>
                                                  <m:t>𝑖</m:t>
                                                </m:r>
                                              </m:sub>
                                            </m:sSub>
                                          </m:e>
                                        </m:d>
                                      </m:e>
                                    </m:d>
                                  </m:num>
                                  <m:den>
                                    <m:r>
                                      <a:rPr lang="en-US" sz="1300" i="1">
                                        <a:latin typeface="Cambria Math"/>
                                      </a:rPr>
                                      <m:t>2</m:t>
                                    </m:r>
                                  </m:den>
                                </m:f>
                              </m:sup>
                            </m:sSubSup>
                            <m:r>
                              <a:rPr lang="en-US" sz="1300" i="1">
                                <a:latin typeface="Cambria Math"/>
                              </a:rPr>
                              <m:t>,</m:t>
                            </m:r>
                            <m:r>
                              <a:rPr lang="en-US" sz="1300" i="1">
                                <a:latin typeface="Cambria Math"/>
                              </a:rPr>
                              <m:t>𝑛</m:t>
                            </m:r>
                            <m:r>
                              <a:rPr lang="en-US" sz="1300" i="1">
                                <a:latin typeface="Cambria Math"/>
                              </a:rPr>
                              <m:t>+1≤</m:t>
                            </m:r>
                            <m:r>
                              <a:rPr lang="en-US" sz="1300" i="1">
                                <a:latin typeface="Cambria Math"/>
                              </a:rPr>
                              <m:t>𝑖</m:t>
                            </m:r>
                            <m:r>
                              <a:rPr lang="en-US" sz="1300" i="1">
                                <a:latin typeface="Cambria Math"/>
                              </a:rPr>
                              <m:t>≤</m:t>
                            </m:r>
                            <m:r>
                              <a:rPr lang="en-US" sz="1300" i="1">
                                <a:latin typeface="Cambria Math"/>
                              </a:rPr>
                              <m:t>𝑛</m:t>
                            </m:r>
                            <m:r>
                              <a:rPr lang="en-US" sz="1300" i="1">
                                <a:latin typeface="Cambria Math"/>
                              </a:rPr>
                              <m:t>+</m:t>
                            </m:r>
                            <m:r>
                              <a:rPr lang="en-US" sz="1300" i="1">
                                <a:latin typeface="Cambria Math"/>
                              </a:rPr>
                              <m:t>𝑚</m:t>
                            </m:r>
                          </m:e>
                        </m:eqArr>
                      </m:e>
                    </m:d>
                  </m:oMath>
                </a14:m>
                <a:endParaRPr lang="en-US" sz="1300"/>
              </a:p>
              <a:p>
                <a14:m>
                  <m:oMath xmlns:m="http://schemas.openxmlformats.org/officeDocument/2006/math">
                    <m:r>
                      <a:rPr lang="en-US" sz="1300" i="1">
                        <a:latin typeface="Cambria Math"/>
                      </a:rPr>
                      <m:t>𝑃</m:t>
                    </m:r>
                    <m:d>
                      <m:dPr>
                        <m:ctrlPr>
                          <a:rPr lang="en-US" sz="1300" i="1">
                            <a:latin typeface="Cambria Math"/>
                          </a:rPr>
                        </m:ctrlPr>
                      </m:dPr>
                      <m:e>
                        <m:r>
                          <a:rPr lang="en-US" sz="1300" i="1">
                            <a:latin typeface="Cambria Math"/>
                          </a:rPr>
                          <m:t>𝑒</m:t>
                        </m:r>
                      </m:e>
                    </m:d>
                    <m:r>
                      <a:rPr lang="en-US" sz="1300" i="1">
                        <a:latin typeface="Cambria Math"/>
                      </a:rPr>
                      <m:t>=</m:t>
                    </m:r>
                    <m:d>
                      <m:dPr>
                        <m:begChr m:val="{"/>
                        <m:endChr m:val=""/>
                        <m:ctrlPr>
                          <a:rPr lang="en-US" sz="1300" i="1">
                            <a:latin typeface="Cambria Math"/>
                          </a:rPr>
                        </m:ctrlPr>
                      </m:dPr>
                      <m:e>
                        <m:eqArr>
                          <m:eqArrPr>
                            <m:ctrlPr>
                              <a:rPr lang="en-US" sz="1300" i="1">
                                <a:latin typeface="Cambria Math"/>
                              </a:rPr>
                            </m:ctrlPr>
                          </m:eqArrPr>
                          <m:e>
                            <m:r>
                              <a:rPr lang="en-US" sz="1300" i="1">
                                <a:latin typeface="Cambria Math"/>
                              </a:rPr>
                              <m:t>1 </m:t>
                            </m:r>
                            <m:r>
                              <a:rPr lang="en-US" sz="1300" i="1">
                                <a:latin typeface="Cambria Math"/>
                              </a:rPr>
                              <m:t>𝑛</m:t>
                            </m:r>
                            <m:r>
                              <a:rPr lang="en-US" sz="1300" i="1">
                                <a:latin typeface="Cambria Math"/>
                              </a:rPr>
                              <m:t>ế</m:t>
                            </m:r>
                            <m:r>
                              <a:rPr lang="en-US" sz="1300" i="1">
                                <a:latin typeface="Cambria Math"/>
                              </a:rPr>
                              <m:t>𝑢</m:t>
                            </m:r>
                            <m:nary>
                              <m:naryPr>
                                <m:chr m:val="∑"/>
                                <m:limLoc m:val="undOvr"/>
                                <m:ctrlPr>
                                  <a:rPr lang="en-US" sz="1300" i="1">
                                    <a:latin typeface="Cambria Math"/>
                                  </a:rPr>
                                </m:ctrlPr>
                              </m:naryPr>
                              <m:sub>
                                <m:r>
                                  <a:rPr lang="en-US" sz="1300" i="1">
                                    <a:latin typeface="Cambria Math"/>
                                  </a:rPr>
                                  <m:t>𝑡</m:t>
                                </m:r>
                                <m:r>
                                  <a:rPr lang="en-US" sz="1300" i="1">
                                    <a:latin typeface="Cambria Math"/>
                                  </a:rPr>
                                  <m:t>=1</m:t>
                                </m:r>
                              </m:sub>
                              <m:sup>
                                <m:r>
                                  <a:rPr lang="en-US" sz="1300" i="1">
                                    <a:latin typeface="Cambria Math"/>
                                  </a:rPr>
                                  <m:t>𝐾</m:t>
                                </m:r>
                              </m:sup>
                              <m:e>
                                <m:func>
                                  <m:funcPr>
                                    <m:ctrlPr>
                                      <a:rPr lang="en-US" sz="1300" i="1">
                                        <a:latin typeface="Cambria Math"/>
                                      </a:rPr>
                                    </m:ctrlPr>
                                  </m:funcPr>
                                  <m:fName>
                                    <m:r>
                                      <m:rPr>
                                        <m:sty m:val="p"/>
                                      </m:rPr>
                                      <a:rPr lang="en-US" sz="1300">
                                        <a:latin typeface="Cambria Math"/>
                                      </a:rPr>
                                      <m:t>log</m:t>
                                    </m:r>
                                  </m:fName>
                                  <m:e>
                                    <m:f>
                                      <m:fPr>
                                        <m:ctrlPr>
                                          <a:rPr lang="en-US" sz="1300" i="1">
                                            <a:latin typeface="Cambria Math"/>
                                          </a:rPr>
                                        </m:ctrlPr>
                                      </m:fPr>
                                      <m:num>
                                        <m:r>
                                          <a:rPr lang="en-US" sz="1300" i="1">
                                            <a:latin typeface="Cambria Math"/>
                                          </a:rPr>
                                          <m:t>1</m:t>
                                        </m:r>
                                      </m:num>
                                      <m:den>
                                        <m:sSub>
                                          <m:sSubPr>
                                            <m:ctrlPr>
                                              <a:rPr lang="en-US" sz="1300" i="1">
                                                <a:latin typeface="Cambria Math"/>
                                              </a:rPr>
                                            </m:ctrlPr>
                                          </m:sSubPr>
                                          <m:e>
                                            <m:r>
                                              <a:rPr lang="en-US" sz="1300" i="1">
                                                <a:latin typeface="Cambria Math"/>
                                              </a:rPr>
                                              <m:t>𝛽</m:t>
                                            </m:r>
                                          </m:e>
                                          <m:sub>
                                            <m:r>
                                              <a:rPr lang="en-US" sz="1300" i="1">
                                                <a:latin typeface="Cambria Math"/>
                                              </a:rPr>
                                              <m:t>𝑡</m:t>
                                            </m:r>
                                          </m:sub>
                                        </m:sSub>
                                      </m:den>
                                    </m:f>
                                    <m:r>
                                      <a:rPr lang="en-US" sz="1300" i="1">
                                        <a:latin typeface="Cambria Math"/>
                                      </a:rPr>
                                      <m:t>.</m:t>
                                    </m:r>
                                    <m:sSub>
                                      <m:sSubPr>
                                        <m:ctrlPr>
                                          <a:rPr lang="en-US" sz="1300" i="1">
                                            <a:latin typeface="Cambria Math"/>
                                          </a:rPr>
                                        </m:ctrlPr>
                                      </m:sSubPr>
                                      <m:e>
                                        <m:r>
                                          <a:rPr lang="en-US" sz="1300" i="1">
                                            <a:latin typeface="Cambria Math"/>
                                          </a:rPr>
                                          <m:t>𝑃</m:t>
                                        </m:r>
                                      </m:e>
                                      <m:sub>
                                        <m:r>
                                          <a:rPr lang="en-US" sz="1300" i="1">
                                            <a:latin typeface="Cambria Math"/>
                                          </a:rPr>
                                          <m:t>𝑡</m:t>
                                        </m:r>
                                      </m:sub>
                                    </m:sSub>
                                    <m:r>
                                      <a:rPr lang="en-US" sz="1300" i="1">
                                        <a:latin typeface="Cambria Math"/>
                                      </a:rPr>
                                      <m:t>(</m:t>
                                    </m:r>
                                    <m:r>
                                      <a:rPr lang="en-US" sz="1300" i="1">
                                        <a:latin typeface="Cambria Math"/>
                                      </a:rPr>
                                      <m:t>𝑒</m:t>
                                    </m:r>
                                    <m:r>
                                      <a:rPr lang="en-US" sz="1300" i="1">
                                        <a:latin typeface="Cambria Math"/>
                                      </a:rPr>
                                      <m:t>)≥0</m:t>
                                    </m:r>
                                  </m:e>
                                </m:func>
                              </m:e>
                            </m:nary>
                          </m:e>
                          <m:e>
                            <m:r>
                              <a:rPr lang="en-US" sz="1300" i="1">
                                <a:latin typeface="Cambria Math"/>
                              </a:rPr>
                              <m:t>−1 (</m:t>
                            </m:r>
                            <m:r>
                              <a:rPr lang="en-US" sz="1300" i="1">
                                <a:latin typeface="Cambria Math"/>
                              </a:rPr>
                              <m:t>𝑛𝑔</m:t>
                            </m:r>
                            <m:r>
                              <a:rPr lang="en-US" sz="1300" i="1">
                                <a:latin typeface="Cambria Math"/>
                              </a:rPr>
                              <m:t>ượ</m:t>
                            </m:r>
                            <m:r>
                              <a:rPr lang="en-US" sz="1300" i="1">
                                <a:latin typeface="Cambria Math"/>
                              </a:rPr>
                              <m:t>𝑐</m:t>
                            </m:r>
                            <m:r>
                              <a:rPr lang="en-US" sz="1300" i="1">
                                <a:latin typeface="Cambria Math"/>
                              </a:rPr>
                              <m:t> </m:t>
                            </m:r>
                            <m:r>
                              <a:rPr lang="en-US" sz="1300" i="1">
                                <a:latin typeface="Cambria Math"/>
                              </a:rPr>
                              <m:t>𝑙</m:t>
                            </m:r>
                            <m:r>
                              <a:rPr lang="en-US" sz="1300" i="1">
                                <a:latin typeface="Cambria Math"/>
                              </a:rPr>
                              <m:t>ạ</m:t>
                            </m:r>
                            <m:r>
                              <a:rPr lang="en-US" sz="1300" i="1">
                                <a:latin typeface="Cambria Math"/>
                              </a:rPr>
                              <m:t>𝑖</m:t>
                            </m:r>
                            <m:r>
                              <a:rPr lang="en-US" sz="1300" i="1">
                                <a:latin typeface="Cambria Math"/>
                              </a:rPr>
                              <m:t>)</m:t>
                            </m:r>
                          </m:e>
                        </m:eqArr>
                      </m:e>
                    </m:d>
                  </m:oMath>
                </a14:m>
                <a:endParaRPr lang="en-US" sz="13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18" r="-148" b="-9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41</a:t>
            </a:fld>
            <a:endParaRPr lang="en-US"/>
          </a:p>
        </p:txBody>
      </p:sp>
    </p:spTree>
    <p:extLst>
      <p:ext uri="{BB962C8B-B14F-4D97-AF65-F5344CB8AC3E}">
        <p14:creationId xmlns:p14="http://schemas.microsoft.com/office/powerpoint/2010/main" val="363917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Kết quả thực nghiệm</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42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547933438"/>
              </p:ext>
            </p:extLst>
          </p:nvPr>
        </p:nvGraphicFramePr>
        <p:xfrm>
          <a:off x="228600" y="1447800"/>
          <a:ext cx="8000999" cy="4257040"/>
        </p:xfrm>
        <a:graphic>
          <a:graphicData uri="http://schemas.openxmlformats.org/drawingml/2006/table">
            <a:tbl>
              <a:tblPr firstRow="1" firstCol="1" bandRow="1">
                <a:tableStyleId>{5940675A-B579-460E-94D1-54222C63F5DA}</a:tableStyleId>
              </a:tblPr>
              <a:tblGrid>
                <a:gridCol w="1926490"/>
                <a:gridCol w="1006454"/>
                <a:gridCol w="1057954"/>
                <a:gridCol w="1003835"/>
                <a:gridCol w="1057954"/>
                <a:gridCol w="974156"/>
                <a:gridCol w="974156"/>
              </a:tblGrid>
              <a:tr h="698500">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Phương pháp</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E – S</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E – W</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S – E</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S – W</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W – E</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W – S</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r>
              <a:tr h="698500">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Target</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50.39</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50.77</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57.24</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50.01</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57.24</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51.64</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r>
              <a:tr h="698500">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Combine + Latent</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53.38</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52.78</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62.59</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51.31</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62.41</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54.76</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r>
              <a:tr h="698500">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TAS + Latent</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61.41</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53.25</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65.32</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52.25</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64.74</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56.63</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r>
              <a:tr h="698500">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Combine + PNR</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83.88</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80.17</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91.78</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84.50</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89.11</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86.98</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r>
              <a:tr h="698500">
                <a:tc>
                  <a:txBody>
                    <a:bodyPr/>
                    <a:lstStyle/>
                    <a:p>
                      <a:pPr marL="0" marR="0" algn="ctr">
                        <a:spcBef>
                          <a:spcPts val="0"/>
                        </a:spcBef>
                        <a:spcAft>
                          <a:spcPts val="0"/>
                        </a:spcAft>
                      </a:pPr>
                      <a:r>
                        <a:rPr lang="en-US" sz="2400" b="1">
                          <a:effectLst/>
                          <a:latin typeface="Times New Roman" panose="02020603050405020304" pitchFamily="18" charset="0"/>
                          <a:cs typeface="Times New Roman" panose="02020603050405020304" pitchFamily="18" charset="0"/>
                        </a:rPr>
                        <a:t>TAS + PNR</a:t>
                      </a:r>
                      <a:endParaRPr lang="en-US" sz="2400" b="1">
                        <a:effectLst/>
                        <a:latin typeface="Times New Roman" panose="02020603050405020304" pitchFamily="18" charset="0"/>
                        <a:ea typeface="Calibri"/>
                        <a:cs typeface="Times New Roman" panose="02020603050405020304" pitchFamily="18" charset="0"/>
                      </a:endParaRPr>
                    </a:p>
                  </a:txBody>
                  <a:tcPr marL="68580" marR="68580" marT="0" marB="0" anchor="ctr">
                    <a:solidFill>
                      <a:schemeClr val="bg2">
                        <a:lumMod val="90000"/>
                      </a:schemeClr>
                    </a:solidFill>
                  </a:tcP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87.85</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85.34</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93.49</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87.06</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93.17</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a:effectLst/>
                          <a:latin typeface="Times New Roman" panose="02020603050405020304" pitchFamily="18" charset="0"/>
                          <a:cs typeface="Times New Roman" panose="02020603050405020304" pitchFamily="18" charset="0"/>
                        </a:rPr>
                        <a:t>90.01</a:t>
                      </a:r>
                      <a:endParaRPr lang="en-US" sz="2400">
                        <a:effectLst/>
                        <a:latin typeface="Times New Roman" panose="02020603050405020304" pitchFamily="18" charset="0"/>
                        <a:ea typeface="Calibri"/>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40344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1.2. </a:t>
            </a:r>
            <a:r>
              <a:rPr lang="en-US" smtClean="0"/>
              <a:t>Phát biểu bài </a:t>
            </a:r>
            <a:r>
              <a:rPr lang="en-US"/>
              <a:t>toán</a:t>
            </a:r>
          </a:p>
        </p:txBody>
      </p:sp>
      <p:sp>
        <p:nvSpPr>
          <p:cNvPr id="3" name="Content Placeholder 2"/>
          <p:cNvSpPr>
            <a:spLocks noGrp="1"/>
          </p:cNvSpPr>
          <p:nvPr>
            <p:ph idx="1"/>
          </p:nvPr>
        </p:nvSpPr>
        <p:spPr>
          <a:xfrm>
            <a:off x="90948" y="1219200"/>
            <a:ext cx="8214852" cy="1676400"/>
          </a:xfrm>
        </p:spPr>
        <p:txBody>
          <a:bodyPr/>
          <a:lstStyle/>
          <a:p>
            <a:pPr algn="just"/>
            <a:r>
              <a:rPr lang="en-US" b="1"/>
              <a:t>Input</a:t>
            </a:r>
            <a:r>
              <a:rPr lang="en-US"/>
              <a:t>: Thông tin dấu hiệu cạnh có sẵn của một đồ thị mạng xã hội tại một thời điểm cụ thể.</a:t>
            </a:r>
          </a:p>
          <a:p>
            <a:pPr algn="just"/>
            <a:r>
              <a:rPr lang="en-US" b="1"/>
              <a:t>Output</a:t>
            </a:r>
            <a:r>
              <a:rPr lang="en-US"/>
              <a:t>: Dấu hiệu cạnh của tập cạnh chưa được gán nhãn trong đồ thị đó.</a:t>
            </a:r>
          </a:p>
          <a:p>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5</a:t>
            </a:fld>
            <a:endParaRPr lang="en-US"/>
          </a:p>
        </p:txBody>
      </p:sp>
      <p:grpSp>
        <p:nvGrpSpPr>
          <p:cNvPr id="6" name="Group 5"/>
          <p:cNvGrpSpPr/>
          <p:nvPr/>
        </p:nvGrpSpPr>
        <p:grpSpPr>
          <a:xfrm>
            <a:off x="316114" y="2971800"/>
            <a:ext cx="7852034" cy="2716976"/>
            <a:chOff x="603444" y="3139277"/>
            <a:chExt cx="7473756" cy="2586083"/>
          </a:xfrm>
        </p:grpSpPr>
        <p:grpSp>
          <p:nvGrpSpPr>
            <p:cNvPr id="7" name="Group 6"/>
            <p:cNvGrpSpPr/>
            <p:nvPr/>
          </p:nvGrpSpPr>
          <p:grpSpPr>
            <a:xfrm>
              <a:off x="603444" y="3139277"/>
              <a:ext cx="2907912" cy="2125149"/>
              <a:chOff x="633632" y="2512367"/>
              <a:chExt cx="2907912" cy="2125149"/>
            </a:xfrm>
            <a:noFill/>
          </p:grpSpPr>
          <p:sp>
            <p:nvSpPr>
              <p:cNvPr id="40" name="Oval 39"/>
              <p:cNvSpPr/>
              <p:nvPr/>
            </p:nvSpPr>
            <p:spPr>
              <a:xfrm>
                <a:off x="990600" y="2743200"/>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Oval 40"/>
              <p:cNvSpPr/>
              <p:nvPr/>
            </p:nvSpPr>
            <p:spPr>
              <a:xfrm>
                <a:off x="648286" y="3886200"/>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2" name="Oval 41"/>
              <p:cNvSpPr/>
              <p:nvPr/>
            </p:nvSpPr>
            <p:spPr>
              <a:xfrm>
                <a:off x="2133600" y="2743200"/>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Oval 42"/>
              <p:cNvSpPr/>
              <p:nvPr/>
            </p:nvSpPr>
            <p:spPr>
              <a:xfrm>
                <a:off x="1524000" y="3477065"/>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4" name="Oval 43"/>
              <p:cNvSpPr/>
              <p:nvPr/>
            </p:nvSpPr>
            <p:spPr>
              <a:xfrm>
                <a:off x="1981200" y="4142936"/>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Oval 44"/>
              <p:cNvSpPr/>
              <p:nvPr/>
            </p:nvSpPr>
            <p:spPr>
              <a:xfrm>
                <a:off x="3124200" y="4142936"/>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Oval 45"/>
              <p:cNvSpPr/>
              <p:nvPr/>
            </p:nvSpPr>
            <p:spPr>
              <a:xfrm>
                <a:off x="2743200" y="3477155"/>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47" name="Straight Arrow Connector 46"/>
              <p:cNvCxnSpPr>
                <a:stCxn id="41" idx="0"/>
                <a:endCxn id="40" idx="3"/>
              </p:cNvCxnSpPr>
              <p:nvPr/>
            </p:nvCxnSpPr>
            <p:spPr>
              <a:xfrm flipV="1">
                <a:off x="800686" y="3003363"/>
                <a:ext cx="234551" cy="882837"/>
              </a:xfrm>
              <a:prstGeom prst="straightConnector1">
                <a:avLst/>
              </a:prstGeom>
              <a:grpFill/>
              <a:ln w="19050" cap="flat">
                <a:solidFill>
                  <a:srgbClr val="00660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1" idx="7"/>
                <a:endCxn id="43" idx="2"/>
              </p:cNvCxnSpPr>
              <p:nvPr/>
            </p:nvCxnSpPr>
            <p:spPr>
              <a:xfrm flipV="1">
                <a:off x="908449" y="3629465"/>
                <a:ext cx="615551" cy="301372"/>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0" idx="5"/>
                <a:endCxn id="43" idx="1"/>
              </p:cNvCxnSpPr>
              <p:nvPr/>
            </p:nvCxnSpPr>
            <p:spPr>
              <a:xfrm>
                <a:off x="1250763" y="3003363"/>
                <a:ext cx="317874" cy="518339"/>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 idx="6"/>
                <a:endCxn id="42" idx="2"/>
              </p:cNvCxnSpPr>
              <p:nvPr/>
            </p:nvCxnSpPr>
            <p:spPr>
              <a:xfrm>
                <a:off x="1295400" y="2895600"/>
                <a:ext cx="838200" cy="0"/>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3" idx="7"/>
                <a:endCxn id="42" idx="3"/>
              </p:cNvCxnSpPr>
              <p:nvPr/>
            </p:nvCxnSpPr>
            <p:spPr>
              <a:xfrm flipV="1">
                <a:off x="1784163" y="3003363"/>
                <a:ext cx="394074" cy="518339"/>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3" idx="6"/>
                <a:endCxn id="46" idx="2"/>
              </p:cNvCxnSpPr>
              <p:nvPr/>
            </p:nvCxnSpPr>
            <p:spPr>
              <a:xfrm>
                <a:off x="1828800" y="3629465"/>
                <a:ext cx="914400" cy="90"/>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3" idx="5"/>
                <a:endCxn id="44" idx="1"/>
              </p:cNvCxnSpPr>
              <p:nvPr/>
            </p:nvCxnSpPr>
            <p:spPr>
              <a:xfrm>
                <a:off x="1784163" y="3737228"/>
                <a:ext cx="241674" cy="450345"/>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4" idx="2"/>
                <a:endCxn id="41" idx="6"/>
              </p:cNvCxnSpPr>
              <p:nvPr/>
            </p:nvCxnSpPr>
            <p:spPr>
              <a:xfrm flipH="1" flipV="1">
                <a:off x="953086" y="4038600"/>
                <a:ext cx="1028114" cy="256736"/>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4" idx="7"/>
                <a:endCxn id="46" idx="3"/>
              </p:cNvCxnSpPr>
              <p:nvPr/>
            </p:nvCxnSpPr>
            <p:spPr>
              <a:xfrm flipV="1">
                <a:off x="2241363" y="3737318"/>
                <a:ext cx="546474" cy="450255"/>
              </a:xfrm>
              <a:prstGeom prst="straightConnector1">
                <a:avLst/>
              </a:prstGeom>
              <a:grpFill/>
              <a:ln w="19050" cap="flat">
                <a:solidFill>
                  <a:srgbClr val="00660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4" idx="6"/>
                <a:endCxn id="45" idx="2"/>
              </p:cNvCxnSpPr>
              <p:nvPr/>
            </p:nvCxnSpPr>
            <p:spPr>
              <a:xfrm>
                <a:off x="2286000" y="4295336"/>
                <a:ext cx="838200" cy="0"/>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5"/>
                <a:endCxn id="45" idx="0"/>
              </p:cNvCxnSpPr>
              <p:nvPr/>
            </p:nvCxnSpPr>
            <p:spPr>
              <a:xfrm>
                <a:off x="3003363" y="3737318"/>
                <a:ext cx="273237" cy="405618"/>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086143" y="3094758"/>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59" name="TextBox 58"/>
              <p:cNvSpPr txBox="1"/>
              <p:nvPr/>
            </p:nvSpPr>
            <p:spPr>
              <a:xfrm>
                <a:off x="1492934" y="2512367"/>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60" name="TextBox 59"/>
              <p:cNvSpPr txBox="1"/>
              <p:nvPr/>
            </p:nvSpPr>
            <p:spPr>
              <a:xfrm>
                <a:off x="2057400" y="3276600"/>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61" name="TextBox 60"/>
              <p:cNvSpPr txBox="1"/>
              <p:nvPr/>
            </p:nvSpPr>
            <p:spPr>
              <a:xfrm>
                <a:off x="1260231" y="4064503"/>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62" name="TextBox 61"/>
              <p:cNvSpPr txBox="1"/>
              <p:nvPr/>
            </p:nvSpPr>
            <p:spPr>
              <a:xfrm>
                <a:off x="2528668" y="4175851"/>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ea typeface="Tahoma"/>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63" name="TextBox 62"/>
              <p:cNvSpPr txBox="1"/>
              <p:nvPr/>
            </p:nvSpPr>
            <p:spPr>
              <a:xfrm>
                <a:off x="3160544" y="3653135"/>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ea typeface="Tahoma"/>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64" name="TextBox 63"/>
              <p:cNvSpPr txBox="1"/>
              <p:nvPr/>
            </p:nvSpPr>
            <p:spPr>
              <a:xfrm>
                <a:off x="1634196" y="3729335"/>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ea typeface="Tahoma"/>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65" name="TextBox 64"/>
              <p:cNvSpPr txBox="1"/>
              <p:nvPr/>
            </p:nvSpPr>
            <p:spPr>
              <a:xfrm>
                <a:off x="1014632" y="3506462"/>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ea typeface="Tahoma"/>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66" name="TextBox 65"/>
              <p:cNvSpPr txBox="1"/>
              <p:nvPr/>
            </p:nvSpPr>
            <p:spPr>
              <a:xfrm>
                <a:off x="2241363" y="3640290"/>
                <a:ext cx="381000" cy="461665"/>
              </a:xfrm>
              <a:prstGeom prst="rect">
                <a:avLst/>
              </a:prstGeom>
              <a:grpFill/>
            </p:spPr>
            <p:txBody>
              <a:bodyPr wrap="square" rtlCol="0">
                <a:spAutoFit/>
              </a:bodyPr>
              <a:lstStyle/>
              <a:p>
                <a:r>
                  <a:rPr lang="en-US" sz="2400" b="1" smtClean="0">
                    <a:solidFill>
                      <a:srgbClr val="006600"/>
                    </a:solidFill>
                    <a:latin typeface="Times New Roman" panose="02020603050405020304" pitchFamily="18" charset="0"/>
                    <a:cs typeface="Times New Roman" panose="02020603050405020304" pitchFamily="18" charset="0"/>
                  </a:rPr>
                  <a:t>?</a:t>
                </a:r>
                <a:endParaRPr lang="en-US" sz="2400" b="1">
                  <a:solidFill>
                    <a:srgbClr val="006600"/>
                  </a:solidFill>
                  <a:latin typeface="Times New Roman" panose="02020603050405020304" pitchFamily="18" charset="0"/>
                  <a:cs typeface="Times New Roman" panose="02020603050405020304" pitchFamily="18" charset="0"/>
                </a:endParaRPr>
              </a:p>
            </p:txBody>
          </p:sp>
          <p:sp>
            <p:nvSpPr>
              <p:cNvPr id="67" name="TextBox 66"/>
              <p:cNvSpPr txBox="1"/>
              <p:nvPr/>
            </p:nvSpPr>
            <p:spPr>
              <a:xfrm>
                <a:off x="633632" y="3188903"/>
                <a:ext cx="381000" cy="461665"/>
              </a:xfrm>
              <a:prstGeom prst="rect">
                <a:avLst/>
              </a:prstGeom>
              <a:grpFill/>
            </p:spPr>
            <p:txBody>
              <a:bodyPr wrap="square" rtlCol="0">
                <a:spAutoFit/>
              </a:bodyPr>
              <a:lstStyle/>
              <a:p>
                <a:r>
                  <a:rPr lang="en-US" sz="2400" b="1" smtClean="0">
                    <a:solidFill>
                      <a:srgbClr val="006600"/>
                    </a:solidFill>
                    <a:latin typeface="Times New Roman" panose="02020603050405020304" pitchFamily="18" charset="0"/>
                    <a:cs typeface="Times New Roman" panose="02020603050405020304" pitchFamily="18" charset="0"/>
                  </a:rPr>
                  <a:t>?</a:t>
                </a:r>
                <a:endParaRPr lang="en-US" sz="2400" b="1">
                  <a:solidFill>
                    <a:srgbClr val="006600"/>
                  </a:solidFill>
                  <a:latin typeface="Times New Roman" panose="02020603050405020304" pitchFamily="18" charset="0"/>
                  <a:cs typeface="Times New Roman" panose="02020603050405020304" pitchFamily="18" charset="0"/>
                </a:endParaRPr>
              </a:p>
            </p:txBody>
          </p:sp>
        </p:grpSp>
        <p:grpSp>
          <p:nvGrpSpPr>
            <p:cNvPr id="8" name="Group 7"/>
            <p:cNvGrpSpPr/>
            <p:nvPr/>
          </p:nvGrpSpPr>
          <p:grpSpPr>
            <a:xfrm>
              <a:off x="5169288" y="3139277"/>
              <a:ext cx="2907912" cy="2125149"/>
              <a:chOff x="633632" y="2512367"/>
              <a:chExt cx="2907912" cy="2125149"/>
            </a:xfrm>
            <a:noFill/>
          </p:grpSpPr>
          <p:sp>
            <p:nvSpPr>
              <p:cNvPr id="12" name="Oval 11"/>
              <p:cNvSpPr/>
              <p:nvPr/>
            </p:nvSpPr>
            <p:spPr>
              <a:xfrm>
                <a:off x="990600" y="2743200"/>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Oval 12"/>
              <p:cNvSpPr/>
              <p:nvPr/>
            </p:nvSpPr>
            <p:spPr>
              <a:xfrm>
                <a:off x="648286" y="3886200"/>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Oval 13"/>
              <p:cNvSpPr/>
              <p:nvPr/>
            </p:nvSpPr>
            <p:spPr>
              <a:xfrm>
                <a:off x="2133600" y="2743200"/>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Oval 14"/>
              <p:cNvSpPr/>
              <p:nvPr/>
            </p:nvSpPr>
            <p:spPr>
              <a:xfrm>
                <a:off x="1524000" y="3477065"/>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Oval 15"/>
              <p:cNvSpPr/>
              <p:nvPr/>
            </p:nvSpPr>
            <p:spPr>
              <a:xfrm>
                <a:off x="1981200" y="4142936"/>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Oval 16"/>
              <p:cNvSpPr/>
              <p:nvPr/>
            </p:nvSpPr>
            <p:spPr>
              <a:xfrm>
                <a:off x="3124200" y="4142936"/>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Oval 17"/>
              <p:cNvSpPr/>
              <p:nvPr/>
            </p:nvSpPr>
            <p:spPr>
              <a:xfrm>
                <a:off x="2743200" y="3477155"/>
                <a:ext cx="304800" cy="3048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9" name="Straight Arrow Connector 18"/>
              <p:cNvCxnSpPr>
                <a:stCxn id="13" idx="0"/>
                <a:endCxn id="12" idx="3"/>
              </p:cNvCxnSpPr>
              <p:nvPr/>
            </p:nvCxnSpPr>
            <p:spPr>
              <a:xfrm flipV="1">
                <a:off x="800686" y="3003363"/>
                <a:ext cx="234551" cy="882837"/>
              </a:xfrm>
              <a:prstGeom prst="straightConnector1">
                <a:avLst/>
              </a:prstGeom>
              <a:grpFill/>
              <a:ln w="19050" cap="flat">
                <a:solidFill>
                  <a:srgbClr val="00660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7"/>
                <a:endCxn id="15" idx="2"/>
              </p:cNvCxnSpPr>
              <p:nvPr/>
            </p:nvCxnSpPr>
            <p:spPr>
              <a:xfrm flipV="1">
                <a:off x="908449" y="3629465"/>
                <a:ext cx="615551" cy="301372"/>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5"/>
                <a:endCxn id="15" idx="1"/>
              </p:cNvCxnSpPr>
              <p:nvPr/>
            </p:nvCxnSpPr>
            <p:spPr>
              <a:xfrm>
                <a:off x="1250763" y="3003363"/>
                <a:ext cx="317874" cy="518339"/>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6"/>
                <a:endCxn id="14" idx="2"/>
              </p:cNvCxnSpPr>
              <p:nvPr/>
            </p:nvCxnSpPr>
            <p:spPr>
              <a:xfrm>
                <a:off x="1295400" y="2895600"/>
                <a:ext cx="838200" cy="0"/>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7"/>
                <a:endCxn id="14" idx="3"/>
              </p:cNvCxnSpPr>
              <p:nvPr/>
            </p:nvCxnSpPr>
            <p:spPr>
              <a:xfrm flipV="1">
                <a:off x="1784163" y="3003363"/>
                <a:ext cx="394074" cy="518339"/>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6"/>
                <a:endCxn id="18" idx="2"/>
              </p:cNvCxnSpPr>
              <p:nvPr/>
            </p:nvCxnSpPr>
            <p:spPr>
              <a:xfrm>
                <a:off x="1828800" y="3629465"/>
                <a:ext cx="914400" cy="90"/>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5"/>
                <a:endCxn id="16" idx="1"/>
              </p:cNvCxnSpPr>
              <p:nvPr/>
            </p:nvCxnSpPr>
            <p:spPr>
              <a:xfrm>
                <a:off x="1784163" y="3737228"/>
                <a:ext cx="241674" cy="450345"/>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2"/>
                <a:endCxn id="13" idx="6"/>
              </p:cNvCxnSpPr>
              <p:nvPr/>
            </p:nvCxnSpPr>
            <p:spPr>
              <a:xfrm flipH="1" flipV="1">
                <a:off x="953086" y="4038600"/>
                <a:ext cx="1028114" cy="256736"/>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7"/>
                <a:endCxn id="18" idx="3"/>
              </p:cNvCxnSpPr>
              <p:nvPr/>
            </p:nvCxnSpPr>
            <p:spPr>
              <a:xfrm flipV="1">
                <a:off x="2241363" y="3737318"/>
                <a:ext cx="546474" cy="450255"/>
              </a:xfrm>
              <a:prstGeom prst="straightConnector1">
                <a:avLst/>
              </a:prstGeom>
              <a:grpFill/>
              <a:ln w="19050" cap="flat">
                <a:solidFill>
                  <a:srgbClr val="00660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6"/>
                <a:endCxn id="17" idx="2"/>
              </p:cNvCxnSpPr>
              <p:nvPr/>
            </p:nvCxnSpPr>
            <p:spPr>
              <a:xfrm>
                <a:off x="2286000" y="4295336"/>
                <a:ext cx="838200" cy="0"/>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5"/>
                <a:endCxn id="17" idx="0"/>
              </p:cNvCxnSpPr>
              <p:nvPr/>
            </p:nvCxnSpPr>
            <p:spPr>
              <a:xfrm>
                <a:off x="3003363" y="3737318"/>
                <a:ext cx="273237" cy="405618"/>
              </a:xfrm>
              <a:prstGeom prst="straightConnector1">
                <a:avLst/>
              </a:prstGeom>
              <a:grpFill/>
              <a:ln w="15875">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86143" y="3094758"/>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1492934" y="2512367"/>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2057400" y="3276600"/>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1260231" y="4064503"/>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34" name="TextBox 33"/>
              <p:cNvSpPr txBox="1"/>
              <p:nvPr/>
            </p:nvSpPr>
            <p:spPr>
              <a:xfrm>
                <a:off x="2528668" y="4175851"/>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ea typeface="Tahoma"/>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3160544" y="3653135"/>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ea typeface="Tahoma"/>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1634196" y="3729335"/>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ea typeface="Tahoma"/>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37" name="TextBox 36"/>
              <p:cNvSpPr txBox="1"/>
              <p:nvPr/>
            </p:nvSpPr>
            <p:spPr>
              <a:xfrm>
                <a:off x="1014632" y="3506462"/>
                <a:ext cx="381000" cy="461665"/>
              </a:xfrm>
              <a:prstGeom prst="rect">
                <a:avLst/>
              </a:prstGeom>
              <a:grpFill/>
            </p:spPr>
            <p:txBody>
              <a:bodyPr wrap="square" rtlCol="0">
                <a:spAutoFit/>
              </a:bodyPr>
              <a:lstStyle/>
              <a:p>
                <a:r>
                  <a:rPr lang="en-US" sz="2400" b="1" smtClean="0">
                    <a:solidFill>
                      <a:schemeClr val="tx2"/>
                    </a:solidFill>
                    <a:latin typeface="Times New Roman" panose="02020603050405020304" pitchFamily="18" charset="0"/>
                    <a:ea typeface="Tahoma"/>
                    <a:cs typeface="Times New Roman" panose="02020603050405020304" pitchFamily="18" charset="0"/>
                  </a:rPr>
                  <a:t>̶</a:t>
                </a:r>
                <a:endParaRPr lang="en-US" sz="2400" b="1">
                  <a:solidFill>
                    <a:schemeClr val="tx2"/>
                  </a:solidFill>
                  <a:latin typeface="Times New Roman" panose="02020603050405020304" pitchFamily="18" charset="0"/>
                  <a:cs typeface="Times New Roman" panose="02020603050405020304" pitchFamily="18" charset="0"/>
                </a:endParaRPr>
              </a:p>
            </p:txBody>
          </p:sp>
          <p:sp>
            <p:nvSpPr>
              <p:cNvPr id="38" name="TextBox 37"/>
              <p:cNvSpPr txBox="1"/>
              <p:nvPr/>
            </p:nvSpPr>
            <p:spPr>
              <a:xfrm>
                <a:off x="2248577" y="3640290"/>
                <a:ext cx="381000" cy="461665"/>
              </a:xfrm>
              <a:prstGeom prst="rect">
                <a:avLst/>
              </a:prstGeom>
              <a:grpFill/>
            </p:spPr>
            <p:txBody>
              <a:bodyPr wrap="square" rtlCol="0">
                <a:spAutoFit/>
              </a:bodyPr>
              <a:lstStyle/>
              <a:p>
                <a:r>
                  <a:rPr lang="en-US" sz="2400" b="1" smtClean="0">
                    <a:solidFill>
                      <a:srgbClr val="006600"/>
                    </a:solidFill>
                    <a:latin typeface="Times New Roman" panose="02020603050405020304" pitchFamily="18" charset="0"/>
                    <a:cs typeface="Times New Roman" panose="02020603050405020304" pitchFamily="18" charset="0"/>
                  </a:rPr>
                  <a:t>+</a:t>
                </a:r>
                <a:endParaRPr lang="en-US" sz="2400" b="1">
                  <a:solidFill>
                    <a:srgbClr val="006600"/>
                  </a:solidFill>
                  <a:latin typeface="Times New Roman" panose="02020603050405020304" pitchFamily="18" charset="0"/>
                  <a:cs typeface="Times New Roman" panose="02020603050405020304" pitchFamily="18" charset="0"/>
                </a:endParaRPr>
              </a:p>
            </p:txBody>
          </p:sp>
          <p:sp>
            <p:nvSpPr>
              <p:cNvPr id="39" name="TextBox 38"/>
              <p:cNvSpPr txBox="1"/>
              <p:nvPr/>
            </p:nvSpPr>
            <p:spPr>
              <a:xfrm>
                <a:off x="633632" y="3188903"/>
                <a:ext cx="381000" cy="461665"/>
              </a:xfrm>
              <a:prstGeom prst="rect">
                <a:avLst/>
              </a:prstGeom>
              <a:grpFill/>
            </p:spPr>
            <p:txBody>
              <a:bodyPr wrap="square" rtlCol="0">
                <a:spAutoFit/>
              </a:bodyPr>
              <a:lstStyle/>
              <a:p>
                <a:r>
                  <a:rPr lang="en-US" sz="2400" b="1">
                    <a:solidFill>
                      <a:srgbClr val="006600"/>
                    </a:solidFill>
                    <a:latin typeface="Times New Roman" panose="02020603050405020304" pitchFamily="18" charset="0"/>
                    <a:ea typeface="Tahoma"/>
                    <a:cs typeface="Times New Roman" panose="02020603050405020304" pitchFamily="18" charset="0"/>
                  </a:rPr>
                  <a:t>̶</a:t>
                </a:r>
                <a:endParaRPr lang="en-US" sz="2400" b="1">
                  <a:solidFill>
                    <a:srgbClr val="006600"/>
                  </a:solidFill>
                  <a:latin typeface="Times New Roman" panose="02020603050405020304" pitchFamily="18" charset="0"/>
                  <a:cs typeface="Times New Roman" panose="02020603050405020304" pitchFamily="18" charset="0"/>
                </a:endParaRPr>
              </a:p>
            </p:txBody>
          </p:sp>
        </p:grpSp>
        <p:sp>
          <p:nvSpPr>
            <p:cNvPr id="9" name="Right Arrow 8"/>
            <p:cNvSpPr/>
            <p:nvPr/>
          </p:nvSpPr>
          <p:spPr>
            <a:xfrm>
              <a:off x="3581400" y="3655444"/>
              <a:ext cx="1517844" cy="1092815"/>
            </a:xfrm>
            <a:prstGeom prst="rightArrow">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1900" smtClean="0">
                  <a:latin typeface="Times New Roman" panose="02020603050405020304" pitchFamily="18" charset="0"/>
                  <a:cs typeface="Times New Roman" panose="02020603050405020304" pitchFamily="18" charset="0"/>
                </a:rPr>
                <a:t>Dự đoán liên kết</a:t>
              </a:r>
              <a:endParaRPr lang="en-US" sz="1900">
                <a:latin typeface="Times New Roman" panose="02020603050405020304" pitchFamily="18" charset="0"/>
                <a:cs typeface="Times New Roman" panose="02020603050405020304" pitchFamily="18" charset="0"/>
              </a:endParaRPr>
            </a:p>
          </p:txBody>
        </p:sp>
        <p:sp>
          <p:nvSpPr>
            <p:cNvPr id="10" name="TextBox 9"/>
            <p:cNvSpPr txBox="1"/>
            <p:nvPr/>
          </p:nvSpPr>
          <p:spPr>
            <a:xfrm>
              <a:off x="1615733" y="5285936"/>
              <a:ext cx="883334" cy="439424"/>
            </a:xfrm>
            <a:prstGeom prst="rect">
              <a:avLst/>
            </a:prstGeom>
            <a:noFill/>
          </p:spPr>
          <p:txBody>
            <a:bodyPr wrap="square" rtlCol="0">
              <a:spAutoFit/>
            </a:bodyPr>
            <a:lstStyle/>
            <a:p>
              <a:r>
                <a:rPr lang="en-US" sz="2400" b="1" smtClean="0">
                  <a:latin typeface="Times New Roman" panose="02020603050405020304" pitchFamily="18" charset="0"/>
                  <a:cs typeface="Times New Roman" panose="02020603050405020304" pitchFamily="18" charset="0"/>
                </a:rPr>
                <a:t>Input</a:t>
              </a:r>
              <a:endParaRPr lang="en-US" sz="2400" b="1">
                <a:latin typeface="Times New Roman" panose="02020603050405020304" pitchFamily="18" charset="0"/>
                <a:cs typeface="Times New Roman" panose="02020603050405020304" pitchFamily="18" charset="0"/>
              </a:endParaRPr>
            </a:p>
          </p:txBody>
        </p:sp>
        <p:sp>
          <p:nvSpPr>
            <p:cNvPr id="11" name="TextBox 10"/>
            <p:cNvSpPr txBox="1"/>
            <p:nvPr/>
          </p:nvSpPr>
          <p:spPr>
            <a:xfrm>
              <a:off x="6074311" y="5285936"/>
              <a:ext cx="1097866" cy="439424"/>
            </a:xfrm>
            <a:prstGeom prst="rect">
              <a:avLst/>
            </a:prstGeom>
            <a:noFill/>
          </p:spPr>
          <p:txBody>
            <a:bodyPr wrap="square" rtlCol="0">
              <a:spAutoFit/>
            </a:bodyPr>
            <a:lstStyle/>
            <a:p>
              <a:r>
                <a:rPr lang="en-US" sz="2400" b="1" smtClean="0">
                  <a:latin typeface="Times New Roman" panose="02020603050405020304" pitchFamily="18" charset="0"/>
                  <a:cs typeface="Times New Roman" panose="02020603050405020304" pitchFamily="18" charset="0"/>
                </a:rPr>
                <a:t>Output</a:t>
              </a:r>
              <a:endParaRPr lang="en-US" sz="2400"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3911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1.3. Thách thức của bài toán</a:t>
            </a:r>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6</a:t>
            </a:fld>
            <a:endParaRPr lang="en-US"/>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1661484176"/>
              </p:ext>
            </p:extLst>
          </p:nvPr>
        </p:nvGraphicFramePr>
        <p:xfrm>
          <a:off x="152400" y="1371600"/>
          <a:ext cx="8153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1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a:t>1.4. Đối tượng và </a:t>
            </a:r>
            <a:r>
              <a:rPr lang="en-US" smtClean="0"/>
              <a:t>phạm vi</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7</a:t>
            </a:fld>
            <a:endParaRPr lang="en-US"/>
          </a:p>
        </p:txBody>
      </p:sp>
      <p:sp>
        <p:nvSpPr>
          <p:cNvPr id="3" name="Content Placeholder 2"/>
          <p:cNvSpPr>
            <a:spLocks noGrp="1"/>
          </p:cNvSpPr>
          <p:nvPr>
            <p:ph idx="1"/>
          </p:nvPr>
        </p:nvSpPr>
        <p:spPr/>
        <p:txBody>
          <a:bodyPr/>
          <a:lstStyle/>
          <a:p>
            <a:pPr lvl="0"/>
            <a:r>
              <a:rPr lang="en-US" b="1"/>
              <a:t>Mạng xã hội mới thành lập</a:t>
            </a:r>
            <a:r>
              <a:rPr lang="en-US"/>
              <a:t>:</a:t>
            </a:r>
            <a:r>
              <a:rPr lang="en-US" b="1"/>
              <a:t> </a:t>
            </a:r>
            <a:r>
              <a:rPr lang="en-US"/>
              <a:t>Thông tin dấu hiệu cạnh có sẵn trong mạng này rất khan hiếm.</a:t>
            </a:r>
          </a:p>
          <a:p>
            <a:r>
              <a:rPr lang="en-US" b="1" smtClean="0"/>
              <a:t>Dữ liệu của 3 mạng xã hội</a:t>
            </a:r>
            <a:r>
              <a:rPr lang="en-US" smtClean="0"/>
              <a:t>: </a:t>
            </a:r>
            <a:r>
              <a:rPr lang="en-US" i="1" smtClean="0"/>
              <a:t>Epinions</a:t>
            </a:r>
            <a:r>
              <a:rPr lang="en-US" smtClean="0"/>
              <a:t>, </a:t>
            </a:r>
            <a:r>
              <a:rPr lang="en-US" i="1" smtClean="0"/>
              <a:t>Slashdot</a:t>
            </a:r>
            <a:r>
              <a:rPr lang="en-US" smtClean="0"/>
              <a:t> và </a:t>
            </a:r>
            <a:r>
              <a:rPr lang="en-US" i="1" smtClean="0"/>
              <a:t>Wiki</a:t>
            </a:r>
            <a:r>
              <a:rPr lang="en-US" smtClean="0"/>
              <a:t>.</a:t>
            </a:r>
            <a:endParaRPr lang="en-US"/>
          </a:p>
        </p:txBody>
      </p:sp>
    </p:spTree>
    <p:extLst>
      <p:ext uri="{BB962C8B-B14F-4D97-AF65-F5344CB8AC3E}">
        <p14:creationId xmlns:p14="http://schemas.microsoft.com/office/powerpoint/2010/main" val="5813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smtClean="0"/>
              <a:t>1.5. Mục tiêu</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8</a:t>
            </a:fld>
            <a:endParaRPr lang="en-US"/>
          </a:p>
        </p:txBody>
      </p:sp>
      <p:sp>
        <p:nvSpPr>
          <p:cNvPr id="3" name="Content Placeholder 2"/>
          <p:cNvSpPr>
            <a:spLocks noGrp="1"/>
          </p:cNvSpPr>
          <p:nvPr>
            <p:ph idx="1"/>
          </p:nvPr>
        </p:nvSpPr>
        <p:spPr/>
        <p:txBody>
          <a:bodyPr/>
          <a:lstStyle/>
          <a:p>
            <a:r>
              <a:rPr lang="en-US" smtClean="0"/>
              <a:t>Tìm hiểu mô hình dự đoán loại liên kết trong các nghiên cứu liên quan.</a:t>
            </a:r>
          </a:p>
          <a:p>
            <a:r>
              <a:rPr lang="en-US" smtClean="0"/>
              <a:t>Nghiên cứu phương pháp dự đoán loại liên kết cho mạng xã hội mới thành lập bằng cách sử dụng sự hỗ trợ của đồ thị mạng xã hội khác theo mô hình máy học.</a:t>
            </a:r>
          </a:p>
          <a:p>
            <a:r>
              <a:rPr lang="en-US" smtClean="0"/>
              <a:t>Tiến hành cài đặt và thực hiện chứng minh hiệu quả của phương pháp đề xuất.</a:t>
            </a:r>
            <a:endParaRPr lang="en-US"/>
          </a:p>
        </p:txBody>
      </p:sp>
    </p:spTree>
    <p:extLst>
      <p:ext uri="{BB962C8B-B14F-4D97-AF65-F5344CB8AC3E}">
        <p14:creationId xmlns:p14="http://schemas.microsoft.com/office/powerpoint/2010/main" val="16357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Các nghiên cứu liên </a:t>
            </a:r>
            <a:r>
              <a:rPr lang="en-US" smtClean="0"/>
              <a:t>quan</a:t>
            </a:r>
            <a:endParaRPr lang="en-US"/>
          </a:p>
        </p:txBody>
      </p:sp>
      <p:sp>
        <p:nvSpPr>
          <p:cNvPr id="4" name="Date Placeholder 3"/>
          <p:cNvSpPr>
            <a:spLocks noGrp="1"/>
          </p:cNvSpPr>
          <p:nvPr>
            <p:ph type="dt" sz="half" idx="10"/>
          </p:nvPr>
        </p:nvSpPr>
        <p:spPr/>
        <p:txBody>
          <a:bodyPr/>
          <a:lstStyle/>
          <a:p>
            <a:r>
              <a:rPr lang="en-US" smtClean="0"/>
              <a:t>24/07/2015</a:t>
            </a:r>
            <a:endParaRPr lang="en-US"/>
          </a:p>
        </p:txBody>
      </p:sp>
      <p:sp>
        <p:nvSpPr>
          <p:cNvPr id="5" name="Slide Number Placeholder 4"/>
          <p:cNvSpPr>
            <a:spLocks noGrp="1"/>
          </p:cNvSpPr>
          <p:nvPr>
            <p:ph type="sldNum" sz="quarter" idx="12"/>
          </p:nvPr>
        </p:nvSpPr>
        <p:spPr/>
        <p:txBody>
          <a:bodyPr/>
          <a:lstStyle/>
          <a:p>
            <a:fld id="{652170C1-A819-480B-835F-8A44CA426DD7}" type="slidenum">
              <a:rPr lang="en-US" smtClean="0"/>
              <a:pPr/>
              <a:t>9</a:t>
            </a:fld>
            <a:endParaRPr lang="en-US"/>
          </a:p>
        </p:txBody>
      </p:sp>
      <p:graphicFrame>
        <p:nvGraphicFramePr>
          <p:cNvPr id="8" name="Content Placeholder 4"/>
          <p:cNvGraphicFramePr>
            <a:graphicFrameLocks/>
          </p:cNvGraphicFramePr>
          <p:nvPr>
            <p:extLst>
              <p:ext uri="{D42A27DB-BD31-4B8C-83A1-F6EECF244321}">
                <p14:modId xmlns:p14="http://schemas.microsoft.com/office/powerpoint/2010/main" val="1964951848"/>
              </p:ext>
            </p:extLst>
          </p:nvPr>
        </p:nvGraphicFramePr>
        <p:xfrm>
          <a:off x="1066800" y="1828800"/>
          <a:ext cx="7239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eft Brace 8"/>
          <p:cNvSpPr/>
          <p:nvPr/>
        </p:nvSpPr>
        <p:spPr>
          <a:xfrm>
            <a:off x="761999" y="1828800"/>
            <a:ext cx="229829" cy="15240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2" name="Left Brace 11"/>
          <p:cNvSpPr/>
          <p:nvPr/>
        </p:nvSpPr>
        <p:spPr>
          <a:xfrm>
            <a:off x="763229" y="3352800"/>
            <a:ext cx="228599" cy="3048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0" y="1905000"/>
            <a:ext cx="91440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smtClean="0">
                <a:solidFill>
                  <a:sysClr val="windowText" lastClr="000000"/>
                </a:solidFill>
                <a:latin typeface="Times New Roman" panose="02020603050405020304" pitchFamily="18" charset="0"/>
                <a:cs typeface="Times New Roman" panose="02020603050405020304" pitchFamily="18" charset="0"/>
              </a:rPr>
              <a:t>Phân tích ma trận</a:t>
            </a:r>
            <a:endParaRPr lang="en-US" sz="2200" b="1">
              <a:solidFill>
                <a:sysClr val="windowText" lastClr="00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0" y="4191000"/>
            <a:ext cx="91440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smtClean="0">
                <a:solidFill>
                  <a:sysClr val="windowText" lastClr="000000"/>
                </a:solidFill>
                <a:latin typeface="Times New Roman" panose="02020603050405020304" pitchFamily="18" charset="0"/>
                <a:cs typeface="Times New Roman" panose="02020603050405020304" pitchFamily="18" charset="0"/>
              </a:rPr>
              <a:t>Máy học</a:t>
            </a:r>
            <a:endParaRPr lang="en-US" sz="2200" b="1">
              <a:solidFill>
                <a:sysClr val="windowText" lastClr="000000"/>
              </a:solidFill>
              <a:latin typeface="Times New Roman" panose="02020603050405020304" pitchFamily="18" charset="0"/>
              <a:cs typeface="Times New Roman" panose="02020603050405020304" pitchFamily="18" charset="0"/>
            </a:endParaRPr>
          </a:p>
        </p:txBody>
      </p:sp>
      <p:sp>
        <p:nvSpPr>
          <p:cNvPr id="16" name="Content Placeholder 2"/>
          <p:cNvSpPr>
            <a:spLocks noGrp="1"/>
          </p:cNvSpPr>
          <p:nvPr>
            <p:ph idx="1"/>
          </p:nvPr>
        </p:nvSpPr>
        <p:spPr>
          <a:xfrm>
            <a:off x="105696" y="1219200"/>
            <a:ext cx="8229598" cy="533400"/>
          </a:xfrm>
        </p:spPr>
        <p:txBody>
          <a:bodyPr/>
          <a:lstStyle/>
          <a:p>
            <a:r>
              <a:rPr lang="en-US" smtClean="0"/>
              <a:t>Phân loại thành 2 hướng tiếp cận chính [8]:</a:t>
            </a:r>
          </a:p>
        </p:txBody>
      </p:sp>
    </p:spTree>
    <p:extLst>
      <p:ext uri="{BB962C8B-B14F-4D97-AF65-F5344CB8AC3E}">
        <p14:creationId xmlns:p14="http://schemas.microsoft.com/office/powerpoint/2010/main" val="63828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977</TotalTime>
  <Words>6391</Words>
  <Application>Microsoft Office PowerPoint</Application>
  <PresentationFormat>On-screen Show (4:3)</PresentationFormat>
  <Paragraphs>697</Paragraphs>
  <Slides>42</Slides>
  <Notes>24</Notes>
  <HiddenSlides>0</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Adjacency</vt:lpstr>
      <vt:lpstr>Dự đoán liên kết “positive” và “negative” trong mạng xã hội</vt:lpstr>
      <vt:lpstr>Nội dung trình bày </vt:lpstr>
      <vt:lpstr>1. Tổng quan</vt:lpstr>
      <vt:lpstr>1.1. Giới thiệu</vt:lpstr>
      <vt:lpstr>1.2. Phát biểu bài toán</vt:lpstr>
      <vt:lpstr>1.3. Thách thức của bài toán</vt:lpstr>
      <vt:lpstr>1.4. Đối tượng và phạm vi</vt:lpstr>
      <vt:lpstr>1.5. Mục tiêu</vt:lpstr>
      <vt:lpstr>2. Các nghiên cứu liên quan</vt:lpstr>
      <vt:lpstr>3. Mô hình dự đoán</vt:lpstr>
      <vt:lpstr>3.1. Giới thiệu</vt:lpstr>
      <vt:lpstr>3.2. Tiền xử lý dữ liệu</vt:lpstr>
      <vt:lpstr>3.3. Đặc trưng dự đoán</vt:lpstr>
      <vt:lpstr>3.3. Đặc trưng dự đoán</vt:lpstr>
      <vt:lpstr>3.4. Phương pháp máy học</vt:lpstr>
      <vt:lpstr>3.4. Phương pháp máy học</vt:lpstr>
      <vt:lpstr>3.4. Phương pháp máy học</vt:lpstr>
      <vt:lpstr>4. Cài đặt thực nghiệm</vt:lpstr>
      <vt:lpstr>4.1. Dữ liệu thực nghiệm</vt:lpstr>
      <vt:lpstr>4.1. Dữ liệu thực nghiệm</vt:lpstr>
      <vt:lpstr>4.2. Độ đo đánh giá</vt:lpstr>
      <vt:lpstr>4.3. Phương pháp thực nghiệm</vt:lpstr>
      <vt:lpstr>4.4. Kết quả thực nghiệm</vt:lpstr>
      <vt:lpstr>4.4. Kết quả thực nghiệm</vt:lpstr>
      <vt:lpstr>4.4. Kết quả thực nghiệm</vt:lpstr>
      <vt:lpstr>4.4. Kết quả thực nghiệm</vt:lpstr>
      <vt:lpstr>4.4. Kết quả thực nghiệm</vt:lpstr>
      <vt:lpstr>5. Kết luận và hướng phát triển</vt:lpstr>
      <vt:lpstr>5.1. Kết luận</vt:lpstr>
      <vt:lpstr>5.2. Hướng phát triển</vt:lpstr>
      <vt:lpstr>6. Tài liệu tham khảo</vt:lpstr>
      <vt:lpstr>7. Demo</vt:lpstr>
      <vt:lpstr>Cảm ơn quý thầy cô vá các anh chị đã lắng nghe!</vt:lpstr>
      <vt:lpstr>Tận dụng thông tin</vt:lpstr>
      <vt:lpstr>Slashdot</vt:lpstr>
      <vt:lpstr>Đặc trưng explicit</vt:lpstr>
      <vt:lpstr>Đặc trưng explicit</vt:lpstr>
      <vt:lpstr>Đặc trưng explicit</vt:lpstr>
      <vt:lpstr>Đặc trưng latent</vt:lpstr>
      <vt:lpstr>Đặc trưng PNR</vt:lpstr>
      <vt:lpstr>Transfer AdaBoost with SVM</vt:lpstr>
      <vt:lpstr>Kết quả thực nghiệm</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c:creator>
  <cp:lastModifiedBy>WIN</cp:lastModifiedBy>
  <cp:revision>212</cp:revision>
  <dcterms:created xsi:type="dcterms:W3CDTF">2015-07-17T03:22:11Z</dcterms:created>
  <dcterms:modified xsi:type="dcterms:W3CDTF">2015-07-23T16:35:04Z</dcterms:modified>
</cp:coreProperties>
</file>